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257" r:id="rId3"/>
    <p:sldId id="300" r:id="rId4"/>
    <p:sldId id="258" r:id="rId5"/>
    <p:sldId id="306" r:id="rId6"/>
    <p:sldId id="260" r:id="rId7"/>
    <p:sldId id="307" r:id="rId8"/>
    <p:sldId id="267" r:id="rId9"/>
    <p:sldId id="308" r:id="rId10"/>
    <p:sldId id="259" r:id="rId11"/>
    <p:sldId id="268" r:id="rId12"/>
    <p:sldId id="271" r:id="rId13"/>
    <p:sldId id="272" r:id="rId14"/>
    <p:sldId id="274" r:id="rId15"/>
    <p:sldId id="273" r:id="rId16"/>
    <p:sldId id="305" r:id="rId17"/>
    <p:sldId id="276" r:id="rId18"/>
    <p:sldId id="277" r:id="rId19"/>
    <p:sldId id="313" r:id="rId20"/>
    <p:sldId id="278" r:id="rId21"/>
    <p:sldId id="279" r:id="rId22"/>
    <p:sldId id="292" r:id="rId23"/>
    <p:sldId id="280" r:id="rId24"/>
    <p:sldId id="291" r:id="rId25"/>
    <p:sldId id="281" r:id="rId26"/>
    <p:sldId id="309" r:id="rId27"/>
    <p:sldId id="282" r:id="rId28"/>
    <p:sldId id="293" r:id="rId29"/>
    <p:sldId id="310" r:id="rId30"/>
    <p:sldId id="283" r:id="rId31"/>
    <p:sldId id="284" r:id="rId32"/>
    <p:sldId id="312" r:id="rId33"/>
    <p:sldId id="304" r:id="rId34"/>
    <p:sldId id="318" r:id="rId35"/>
    <p:sldId id="285" r:id="rId36"/>
    <p:sldId id="286" r:id="rId37"/>
    <p:sldId id="314" r:id="rId38"/>
    <p:sldId id="294" r:id="rId39"/>
    <p:sldId id="287" r:id="rId40"/>
    <p:sldId id="288" r:id="rId41"/>
    <p:sldId id="290" r:id="rId42"/>
    <p:sldId id="289" r:id="rId43"/>
    <p:sldId id="295" r:id="rId44"/>
    <p:sldId id="296" r:id="rId45"/>
    <p:sldId id="297" r:id="rId46"/>
    <p:sldId id="298" r:id="rId47"/>
    <p:sldId id="299" r:id="rId48"/>
    <p:sldId id="317" r:id="rId49"/>
    <p:sldId id="315" r:id="rId50"/>
    <p:sldId id="303" r:id="rId51"/>
    <p:sldId id="302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70" autoAdjust="0"/>
    <p:restoredTop sz="93500" autoAdjust="0"/>
  </p:normalViewPr>
  <p:slideViewPr>
    <p:cSldViewPr>
      <p:cViewPr varScale="1">
        <p:scale>
          <a:sx n="44" d="100"/>
          <a:sy n="44" d="100"/>
        </p:scale>
        <p:origin x="-6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293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505A43-9A4C-41AC-B876-3F66EB3C7295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r-Cyrl-CS"/>
        </a:p>
      </dgm:t>
    </dgm:pt>
    <dgm:pt modelId="{4DECA892-F949-4ACB-BBFA-14B1EF58C218}">
      <dgm:prSet phldrT="[Text]" custT="1"/>
      <dgm:spPr/>
      <dgm:t>
        <a:bodyPr/>
        <a:lstStyle/>
        <a:p>
          <a:r>
            <a:rPr lang="sr-Cyrl-CS" sz="2000" dirty="0" smtClean="0"/>
            <a:t>прехоспитално</a:t>
          </a:r>
          <a:endParaRPr lang="sr-Cyrl-CS" sz="2000" dirty="0"/>
        </a:p>
      </dgm:t>
    </dgm:pt>
    <dgm:pt modelId="{F5AB084E-C831-4537-9CDA-A702B2D01D65}" type="parTrans" cxnId="{FC9ED13C-BDB2-441C-8624-6385A7D8AC6D}">
      <dgm:prSet/>
      <dgm:spPr/>
      <dgm:t>
        <a:bodyPr/>
        <a:lstStyle/>
        <a:p>
          <a:endParaRPr lang="sr-Cyrl-CS"/>
        </a:p>
      </dgm:t>
    </dgm:pt>
    <dgm:pt modelId="{4BA4DF5C-F14A-4E54-B4EF-43C9500671AB}" type="sibTrans" cxnId="{FC9ED13C-BDB2-441C-8624-6385A7D8AC6D}">
      <dgm:prSet/>
      <dgm:spPr/>
      <dgm:t>
        <a:bodyPr/>
        <a:lstStyle/>
        <a:p>
          <a:endParaRPr lang="sr-Cyrl-CS"/>
        </a:p>
      </dgm:t>
    </dgm:pt>
    <dgm:pt modelId="{6CC5B0B6-FF2E-486B-BCF2-95EAC6D2E469}">
      <dgm:prSet phldrT="[Text]"/>
      <dgm:spPr/>
      <dgm:t>
        <a:bodyPr/>
        <a:lstStyle/>
        <a:p>
          <a:r>
            <a:rPr lang="sr-Cyrl-CS" dirty="0" smtClean="0"/>
            <a:t>Комуникација са УЦ</a:t>
          </a:r>
        </a:p>
        <a:p>
          <a:r>
            <a:rPr lang="sr-Cyrl-CS" dirty="0" smtClean="0"/>
            <a:t>А,Б,Ц</a:t>
          </a:r>
        </a:p>
      </dgm:t>
    </dgm:pt>
    <dgm:pt modelId="{F8B254F7-CC79-41F3-B3F6-C90A76B3F5F9}" type="parTrans" cxnId="{C0CD7A28-37BF-4973-A907-3538E4ABEAEE}">
      <dgm:prSet/>
      <dgm:spPr/>
      <dgm:t>
        <a:bodyPr/>
        <a:lstStyle/>
        <a:p>
          <a:endParaRPr lang="sr-Cyrl-CS"/>
        </a:p>
      </dgm:t>
    </dgm:pt>
    <dgm:pt modelId="{25FCB06A-850F-4C89-84C3-2E7E20DE053C}" type="sibTrans" cxnId="{C0CD7A28-37BF-4973-A907-3538E4ABEAEE}">
      <dgm:prSet/>
      <dgm:spPr/>
      <dgm:t>
        <a:bodyPr/>
        <a:lstStyle/>
        <a:p>
          <a:endParaRPr lang="sr-Cyrl-CS"/>
        </a:p>
      </dgm:t>
    </dgm:pt>
    <dgm:pt modelId="{3A90BD64-399F-4A67-9014-ADF29FB93B04}">
      <dgm:prSet phldrT="[Text]"/>
      <dgm:spPr/>
      <dgm:t>
        <a:bodyPr/>
        <a:lstStyle/>
        <a:p>
          <a:r>
            <a:rPr lang="sr-Cyrl-CS" dirty="0" smtClean="0"/>
            <a:t>Имобилизација</a:t>
          </a:r>
        </a:p>
        <a:p>
          <a:r>
            <a:rPr lang="sr-Cyrl-CS" dirty="0" smtClean="0"/>
            <a:t>Хитан транспорт</a:t>
          </a:r>
          <a:endParaRPr lang="sr-Cyrl-CS" dirty="0"/>
        </a:p>
      </dgm:t>
    </dgm:pt>
    <dgm:pt modelId="{75F693D8-F257-4103-A0FE-07B4362BCF02}" type="parTrans" cxnId="{A269E412-FEF4-4A3F-8E16-3E4BD6E4EDC5}">
      <dgm:prSet/>
      <dgm:spPr/>
      <dgm:t>
        <a:bodyPr/>
        <a:lstStyle/>
        <a:p>
          <a:endParaRPr lang="sr-Cyrl-CS"/>
        </a:p>
      </dgm:t>
    </dgm:pt>
    <dgm:pt modelId="{D9AFB0B4-70AD-49F8-BB02-62516100D624}" type="sibTrans" cxnId="{A269E412-FEF4-4A3F-8E16-3E4BD6E4EDC5}">
      <dgm:prSet/>
      <dgm:spPr/>
      <dgm:t>
        <a:bodyPr/>
        <a:lstStyle/>
        <a:p>
          <a:endParaRPr lang="sr-Cyrl-CS"/>
        </a:p>
      </dgm:t>
    </dgm:pt>
    <dgm:pt modelId="{431386CD-3681-4962-BC28-F3257E40F117}">
      <dgm:prSet phldrT="[Text]" custT="1"/>
      <dgm:spPr/>
      <dgm:t>
        <a:bodyPr/>
        <a:lstStyle/>
        <a:p>
          <a:r>
            <a:rPr lang="sr-Cyrl-CS" sz="2000" dirty="0" smtClean="0"/>
            <a:t>хоспитално</a:t>
          </a:r>
          <a:endParaRPr lang="sr-Cyrl-CS" sz="2000" dirty="0"/>
        </a:p>
      </dgm:t>
    </dgm:pt>
    <dgm:pt modelId="{DF87505D-57CF-4C84-AF5F-420EFDA0288E}" type="parTrans" cxnId="{F7227862-C4C0-44DB-B843-E3251112C040}">
      <dgm:prSet/>
      <dgm:spPr/>
      <dgm:t>
        <a:bodyPr/>
        <a:lstStyle/>
        <a:p>
          <a:endParaRPr lang="sr-Cyrl-CS"/>
        </a:p>
      </dgm:t>
    </dgm:pt>
    <dgm:pt modelId="{A529B492-9BF5-4E0B-8191-4EB55A033CD9}" type="sibTrans" cxnId="{F7227862-C4C0-44DB-B843-E3251112C040}">
      <dgm:prSet/>
      <dgm:spPr/>
      <dgm:t>
        <a:bodyPr/>
        <a:lstStyle/>
        <a:p>
          <a:endParaRPr lang="sr-Cyrl-CS"/>
        </a:p>
      </dgm:t>
    </dgm:pt>
    <dgm:pt modelId="{6B7CA0D5-CF90-4FFD-AC2E-E4A013492876}">
      <dgm:prSet phldrT="[Text]"/>
      <dgm:spPr/>
      <dgm:t>
        <a:bodyPr/>
        <a:lstStyle/>
        <a:p>
          <a:r>
            <a:rPr lang="sr-Cyrl-CS" dirty="0" smtClean="0"/>
            <a:t>А,Б,Ц,Д,Е</a:t>
          </a:r>
          <a:endParaRPr lang="sr-Cyrl-CS" dirty="0"/>
        </a:p>
      </dgm:t>
    </dgm:pt>
    <dgm:pt modelId="{F1D4E1D4-A34E-477F-87D6-DF9B1276A8E7}" type="parTrans" cxnId="{754A0104-C5FB-43AE-99CF-2AC776E5B021}">
      <dgm:prSet/>
      <dgm:spPr/>
      <dgm:t>
        <a:bodyPr/>
        <a:lstStyle/>
        <a:p>
          <a:endParaRPr lang="sr-Cyrl-CS"/>
        </a:p>
      </dgm:t>
    </dgm:pt>
    <dgm:pt modelId="{71AAC2C1-1A76-471F-B47A-89AD0047C711}" type="sibTrans" cxnId="{754A0104-C5FB-43AE-99CF-2AC776E5B021}">
      <dgm:prSet/>
      <dgm:spPr/>
      <dgm:t>
        <a:bodyPr/>
        <a:lstStyle/>
        <a:p>
          <a:endParaRPr lang="sr-Cyrl-CS"/>
        </a:p>
      </dgm:t>
    </dgm:pt>
    <dgm:pt modelId="{B442686D-144B-4E5B-8683-E38A23204F7A}">
      <dgm:prSet phldrT="[Text]"/>
      <dgm:spPr/>
      <dgm:t>
        <a:bodyPr/>
        <a:lstStyle/>
        <a:p>
          <a:r>
            <a:rPr lang="sr-Cyrl-CS" dirty="0" smtClean="0"/>
            <a:t>Додатна дијагностика</a:t>
          </a:r>
          <a:r>
            <a:rPr lang="sr-Latn-CS" dirty="0" smtClean="0"/>
            <a:t>(FAST)</a:t>
          </a:r>
          <a:endParaRPr lang="sr-Cyrl-CS" dirty="0"/>
        </a:p>
      </dgm:t>
    </dgm:pt>
    <dgm:pt modelId="{23255CC6-CB6F-40D9-ACB3-64DCA9DDC469}" type="parTrans" cxnId="{756DF31A-E0DE-4741-AA05-202C0B6EA1B6}">
      <dgm:prSet/>
      <dgm:spPr/>
      <dgm:t>
        <a:bodyPr/>
        <a:lstStyle/>
        <a:p>
          <a:endParaRPr lang="sr-Cyrl-CS"/>
        </a:p>
      </dgm:t>
    </dgm:pt>
    <dgm:pt modelId="{4E6EADF3-CDA2-4056-85E8-0E7CDD2CC7E2}" type="sibTrans" cxnId="{756DF31A-E0DE-4741-AA05-202C0B6EA1B6}">
      <dgm:prSet/>
      <dgm:spPr/>
      <dgm:t>
        <a:bodyPr/>
        <a:lstStyle/>
        <a:p>
          <a:endParaRPr lang="sr-Cyrl-CS"/>
        </a:p>
      </dgm:t>
    </dgm:pt>
    <dgm:pt modelId="{EE659B9C-F3B9-4828-BB37-97B844A62C79}" type="pres">
      <dgm:prSet presAssocID="{63505A43-9A4C-41AC-B876-3F66EB3C7295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sr-Cyrl-CS"/>
        </a:p>
      </dgm:t>
    </dgm:pt>
    <dgm:pt modelId="{DAAA7232-3826-4C11-81B0-C3E4DBE78AAA}" type="pres">
      <dgm:prSet presAssocID="{4DECA892-F949-4ACB-BBFA-14B1EF58C218}" presName="posSpace" presStyleCnt="0"/>
      <dgm:spPr/>
    </dgm:pt>
    <dgm:pt modelId="{E5CF393A-9EA9-4CBA-A978-76FC2CED5B6F}" type="pres">
      <dgm:prSet presAssocID="{4DECA892-F949-4ACB-BBFA-14B1EF58C218}" presName="vertFlow" presStyleCnt="0"/>
      <dgm:spPr/>
    </dgm:pt>
    <dgm:pt modelId="{C38DEBE4-BEDA-4DF7-A10B-8CB9AE7B92CD}" type="pres">
      <dgm:prSet presAssocID="{4DECA892-F949-4ACB-BBFA-14B1EF58C218}" presName="topSpace" presStyleCnt="0"/>
      <dgm:spPr/>
    </dgm:pt>
    <dgm:pt modelId="{86666329-87D2-4D24-818F-1B94D166F5C5}" type="pres">
      <dgm:prSet presAssocID="{4DECA892-F949-4ACB-BBFA-14B1EF58C218}" presName="firstComp" presStyleCnt="0"/>
      <dgm:spPr/>
    </dgm:pt>
    <dgm:pt modelId="{BD960769-B840-4B53-83D0-9584031BF566}" type="pres">
      <dgm:prSet presAssocID="{4DECA892-F949-4ACB-BBFA-14B1EF58C218}" presName="firstChild" presStyleLbl="bgAccFollowNode1" presStyleIdx="0" presStyleCnt="4" custScaleY="144435"/>
      <dgm:spPr/>
      <dgm:t>
        <a:bodyPr/>
        <a:lstStyle/>
        <a:p>
          <a:endParaRPr lang="sr-Cyrl-CS"/>
        </a:p>
      </dgm:t>
    </dgm:pt>
    <dgm:pt modelId="{62399D56-6CFE-4DDD-AA7D-0D04B2D57784}" type="pres">
      <dgm:prSet presAssocID="{4DECA892-F949-4ACB-BBFA-14B1EF58C218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sr-Cyrl-CS"/>
        </a:p>
      </dgm:t>
    </dgm:pt>
    <dgm:pt modelId="{C1D9A72B-B603-4A86-9851-0F5FA9C6FFE8}" type="pres">
      <dgm:prSet presAssocID="{3A90BD64-399F-4A67-9014-ADF29FB93B04}" presName="comp" presStyleCnt="0"/>
      <dgm:spPr/>
    </dgm:pt>
    <dgm:pt modelId="{896944BA-811F-42FE-8627-818414F931C3}" type="pres">
      <dgm:prSet presAssocID="{3A90BD64-399F-4A67-9014-ADF29FB93B04}" presName="child" presStyleLbl="bgAccFollowNode1" presStyleIdx="1" presStyleCnt="4"/>
      <dgm:spPr/>
      <dgm:t>
        <a:bodyPr/>
        <a:lstStyle/>
        <a:p>
          <a:endParaRPr lang="sr-Cyrl-CS"/>
        </a:p>
      </dgm:t>
    </dgm:pt>
    <dgm:pt modelId="{16CA23AE-137A-4B4E-8762-A1EE47CDF696}" type="pres">
      <dgm:prSet presAssocID="{3A90BD64-399F-4A67-9014-ADF29FB93B04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sr-Cyrl-CS"/>
        </a:p>
      </dgm:t>
    </dgm:pt>
    <dgm:pt modelId="{AB483E0D-5A86-4B1F-B685-0D16B4A2CFAA}" type="pres">
      <dgm:prSet presAssocID="{4DECA892-F949-4ACB-BBFA-14B1EF58C218}" presName="negSpace" presStyleCnt="0"/>
      <dgm:spPr/>
    </dgm:pt>
    <dgm:pt modelId="{4E64C716-F389-4474-AA8E-A72CD69F6492}" type="pres">
      <dgm:prSet presAssocID="{4DECA892-F949-4ACB-BBFA-14B1EF58C218}" presName="circle" presStyleLbl="node1" presStyleIdx="0" presStyleCnt="2" custScaleX="170155" custLinFactNeighborX="6093" custLinFactNeighborY="-49008"/>
      <dgm:spPr/>
      <dgm:t>
        <a:bodyPr/>
        <a:lstStyle/>
        <a:p>
          <a:endParaRPr lang="sr-Cyrl-CS"/>
        </a:p>
      </dgm:t>
    </dgm:pt>
    <dgm:pt modelId="{D237B655-5AB9-4D4D-BAEF-289066685F6B}" type="pres">
      <dgm:prSet presAssocID="{4BA4DF5C-F14A-4E54-B4EF-43C9500671AB}" presName="transSpace" presStyleCnt="0"/>
      <dgm:spPr/>
    </dgm:pt>
    <dgm:pt modelId="{ED280115-9948-45CE-98C2-2C9D3DAD79BF}" type="pres">
      <dgm:prSet presAssocID="{431386CD-3681-4962-BC28-F3257E40F117}" presName="posSpace" presStyleCnt="0"/>
      <dgm:spPr/>
    </dgm:pt>
    <dgm:pt modelId="{C4B1ABF0-7996-4C2D-8B14-419939B85A23}" type="pres">
      <dgm:prSet presAssocID="{431386CD-3681-4962-BC28-F3257E40F117}" presName="vertFlow" presStyleCnt="0"/>
      <dgm:spPr/>
    </dgm:pt>
    <dgm:pt modelId="{CA44F57E-0A18-4952-BCE0-4AE79DC58DE8}" type="pres">
      <dgm:prSet presAssocID="{431386CD-3681-4962-BC28-F3257E40F117}" presName="topSpace" presStyleCnt="0"/>
      <dgm:spPr/>
    </dgm:pt>
    <dgm:pt modelId="{A4FB7FC7-46AC-4DD8-A2C1-AAFF351C2A34}" type="pres">
      <dgm:prSet presAssocID="{431386CD-3681-4962-BC28-F3257E40F117}" presName="firstComp" presStyleCnt="0"/>
      <dgm:spPr/>
    </dgm:pt>
    <dgm:pt modelId="{E55DB40B-1991-412C-A0AB-C363767018FE}" type="pres">
      <dgm:prSet presAssocID="{431386CD-3681-4962-BC28-F3257E40F117}" presName="firstChild" presStyleLbl="bgAccFollowNode1" presStyleIdx="2" presStyleCnt="4" custLinFactNeighborX="-33619" custLinFactNeighborY="4299"/>
      <dgm:spPr/>
      <dgm:t>
        <a:bodyPr/>
        <a:lstStyle/>
        <a:p>
          <a:endParaRPr lang="sr-Cyrl-CS"/>
        </a:p>
      </dgm:t>
    </dgm:pt>
    <dgm:pt modelId="{BA55A5F2-18A6-4645-B721-FA6BA45DD0BB}" type="pres">
      <dgm:prSet presAssocID="{431386CD-3681-4962-BC28-F3257E40F117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sr-Cyrl-CS"/>
        </a:p>
      </dgm:t>
    </dgm:pt>
    <dgm:pt modelId="{C17D05F3-A40C-4733-9BA8-4AF4C9D68FE8}" type="pres">
      <dgm:prSet presAssocID="{B442686D-144B-4E5B-8683-E38A23204F7A}" presName="comp" presStyleCnt="0"/>
      <dgm:spPr/>
    </dgm:pt>
    <dgm:pt modelId="{0C3CBFC0-CB31-4E3F-B2B5-1B6DF9436444}" type="pres">
      <dgm:prSet presAssocID="{B442686D-144B-4E5B-8683-E38A23204F7A}" presName="child" presStyleLbl="bgAccFollowNode1" presStyleIdx="3" presStyleCnt="4" custLinFactNeighborX="-33619" custLinFactNeighborY="-7099"/>
      <dgm:spPr/>
      <dgm:t>
        <a:bodyPr/>
        <a:lstStyle/>
        <a:p>
          <a:endParaRPr lang="sr-Cyrl-CS"/>
        </a:p>
      </dgm:t>
    </dgm:pt>
    <dgm:pt modelId="{9E46D0CD-2487-45AC-B786-377DE44027FD}" type="pres">
      <dgm:prSet presAssocID="{B442686D-144B-4E5B-8683-E38A23204F7A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sr-Cyrl-CS"/>
        </a:p>
      </dgm:t>
    </dgm:pt>
    <dgm:pt modelId="{7CCD8FFF-64FF-41C5-AD58-BFF07BF96706}" type="pres">
      <dgm:prSet presAssocID="{431386CD-3681-4962-BC28-F3257E40F117}" presName="negSpace" presStyleCnt="0"/>
      <dgm:spPr/>
    </dgm:pt>
    <dgm:pt modelId="{294506B3-49C0-47B7-B680-C9B8441DC202}" type="pres">
      <dgm:prSet presAssocID="{431386CD-3681-4962-BC28-F3257E40F117}" presName="circle" presStyleLbl="node1" presStyleIdx="1" presStyleCnt="2" custScaleX="127104" custLinFactNeighborX="-3371" custLinFactNeighborY="-39677"/>
      <dgm:spPr/>
      <dgm:t>
        <a:bodyPr/>
        <a:lstStyle/>
        <a:p>
          <a:endParaRPr lang="sr-Cyrl-CS"/>
        </a:p>
      </dgm:t>
    </dgm:pt>
  </dgm:ptLst>
  <dgm:cxnLst>
    <dgm:cxn modelId="{EB116A00-806E-4841-948C-17A3FC6EE375}" type="presOf" srcId="{3A90BD64-399F-4A67-9014-ADF29FB93B04}" destId="{896944BA-811F-42FE-8627-818414F931C3}" srcOrd="0" destOrd="0" presId="urn:microsoft.com/office/officeart/2005/8/layout/hList9"/>
    <dgm:cxn modelId="{FC9ED13C-BDB2-441C-8624-6385A7D8AC6D}" srcId="{63505A43-9A4C-41AC-B876-3F66EB3C7295}" destId="{4DECA892-F949-4ACB-BBFA-14B1EF58C218}" srcOrd="0" destOrd="0" parTransId="{F5AB084E-C831-4537-9CDA-A702B2D01D65}" sibTransId="{4BA4DF5C-F14A-4E54-B4EF-43C9500671AB}"/>
    <dgm:cxn modelId="{860940B0-D2FC-4453-B3B8-F768BF45172F}" type="presOf" srcId="{431386CD-3681-4962-BC28-F3257E40F117}" destId="{294506B3-49C0-47B7-B680-C9B8441DC202}" srcOrd="0" destOrd="0" presId="urn:microsoft.com/office/officeart/2005/8/layout/hList9"/>
    <dgm:cxn modelId="{8FB6198D-614E-468C-868E-3C242877A4DD}" type="presOf" srcId="{6CC5B0B6-FF2E-486B-BCF2-95EAC6D2E469}" destId="{62399D56-6CFE-4DDD-AA7D-0D04B2D57784}" srcOrd="1" destOrd="0" presId="urn:microsoft.com/office/officeart/2005/8/layout/hList9"/>
    <dgm:cxn modelId="{14AF3E3F-C9D2-424C-B69D-CDDAAF308DD8}" type="presOf" srcId="{6B7CA0D5-CF90-4FFD-AC2E-E4A013492876}" destId="{E55DB40B-1991-412C-A0AB-C363767018FE}" srcOrd="0" destOrd="0" presId="urn:microsoft.com/office/officeart/2005/8/layout/hList9"/>
    <dgm:cxn modelId="{09F0EB05-A3A3-41DF-A4C4-258B337A8AD8}" type="presOf" srcId="{4DECA892-F949-4ACB-BBFA-14B1EF58C218}" destId="{4E64C716-F389-4474-AA8E-A72CD69F6492}" srcOrd="0" destOrd="0" presId="urn:microsoft.com/office/officeart/2005/8/layout/hList9"/>
    <dgm:cxn modelId="{A269E412-FEF4-4A3F-8E16-3E4BD6E4EDC5}" srcId="{4DECA892-F949-4ACB-BBFA-14B1EF58C218}" destId="{3A90BD64-399F-4A67-9014-ADF29FB93B04}" srcOrd="1" destOrd="0" parTransId="{75F693D8-F257-4103-A0FE-07B4362BCF02}" sibTransId="{D9AFB0B4-70AD-49F8-BB02-62516100D624}"/>
    <dgm:cxn modelId="{756DF31A-E0DE-4741-AA05-202C0B6EA1B6}" srcId="{431386CD-3681-4962-BC28-F3257E40F117}" destId="{B442686D-144B-4E5B-8683-E38A23204F7A}" srcOrd="1" destOrd="0" parTransId="{23255CC6-CB6F-40D9-ACB3-64DCA9DDC469}" sibTransId="{4E6EADF3-CDA2-4056-85E8-0E7CDD2CC7E2}"/>
    <dgm:cxn modelId="{754A0104-C5FB-43AE-99CF-2AC776E5B021}" srcId="{431386CD-3681-4962-BC28-F3257E40F117}" destId="{6B7CA0D5-CF90-4FFD-AC2E-E4A013492876}" srcOrd="0" destOrd="0" parTransId="{F1D4E1D4-A34E-477F-87D6-DF9B1276A8E7}" sibTransId="{71AAC2C1-1A76-471F-B47A-89AD0047C711}"/>
    <dgm:cxn modelId="{9E400B56-8402-4CEE-B3E5-E3BAF2EE3A0E}" type="presOf" srcId="{63505A43-9A4C-41AC-B876-3F66EB3C7295}" destId="{EE659B9C-F3B9-4828-BB37-97B844A62C79}" srcOrd="0" destOrd="0" presId="urn:microsoft.com/office/officeart/2005/8/layout/hList9"/>
    <dgm:cxn modelId="{E043FF94-CED5-42F5-A194-91E624E7BE64}" type="presOf" srcId="{3A90BD64-399F-4A67-9014-ADF29FB93B04}" destId="{16CA23AE-137A-4B4E-8762-A1EE47CDF696}" srcOrd="1" destOrd="0" presId="urn:microsoft.com/office/officeart/2005/8/layout/hList9"/>
    <dgm:cxn modelId="{C0CD7A28-37BF-4973-A907-3538E4ABEAEE}" srcId="{4DECA892-F949-4ACB-BBFA-14B1EF58C218}" destId="{6CC5B0B6-FF2E-486B-BCF2-95EAC6D2E469}" srcOrd="0" destOrd="0" parTransId="{F8B254F7-CC79-41F3-B3F6-C90A76B3F5F9}" sibTransId="{25FCB06A-850F-4C89-84C3-2E7E20DE053C}"/>
    <dgm:cxn modelId="{69FC5631-29BB-431A-BCBD-2B309F267594}" type="presOf" srcId="{6CC5B0B6-FF2E-486B-BCF2-95EAC6D2E469}" destId="{BD960769-B840-4B53-83D0-9584031BF566}" srcOrd="0" destOrd="0" presId="urn:microsoft.com/office/officeart/2005/8/layout/hList9"/>
    <dgm:cxn modelId="{3D3942F6-7F05-403F-B5E7-7B01A6242C00}" type="presOf" srcId="{B442686D-144B-4E5B-8683-E38A23204F7A}" destId="{0C3CBFC0-CB31-4E3F-B2B5-1B6DF9436444}" srcOrd="0" destOrd="0" presId="urn:microsoft.com/office/officeart/2005/8/layout/hList9"/>
    <dgm:cxn modelId="{EE979BA2-51B0-4FB1-96D4-B8502B38B508}" type="presOf" srcId="{6B7CA0D5-CF90-4FFD-AC2E-E4A013492876}" destId="{BA55A5F2-18A6-4645-B721-FA6BA45DD0BB}" srcOrd="1" destOrd="0" presId="urn:microsoft.com/office/officeart/2005/8/layout/hList9"/>
    <dgm:cxn modelId="{F7227862-C4C0-44DB-B843-E3251112C040}" srcId="{63505A43-9A4C-41AC-B876-3F66EB3C7295}" destId="{431386CD-3681-4962-BC28-F3257E40F117}" srcOrd="1" destOrd="0" parTransId="{DF87505D-57CF-4C84-AF5F-420EFDA0288E}" sibTransId="{A529B492-9BF5-4E0B-8191-4EB55A033CD9}"/>
    <dgm:cxn modelId="{A1048DCD-4E9E-49E9-AFBA-CE88FA593252}" type="presOf" srcId="{B442686D-144B-4E5B-8683-E38A23204F7A}" destId="{9E46D0CD-2487-45AC-B786-377DE44027FD}" srcOrd="1" destOrd="0" presId="urn:microsoft.com/office/officeart/2005/8/layout/hList9"/>
    <dgm:cxn modelId="{D7D5E354-0AFB-429C-AB2D-0D02224CABE8}" type="presParOf" srcId="{EE659B9C-F3B9-4828-BB37-97B844A62C79}" destId="{DAAA7232-3826-4C11-81B0-C3E4DBE78AAA}" srcOrd="0" destOrd="0" presId="urn:microsoft.com/office/officeart/2005/8/layout/hList9"/>
    <dgm:cxn modelId="{07338CE7-4BA0-4E19-B716-34FB1612EF99}" type="presParOf" srcId="{EE659B9C-F3B9-4828-BB37-97B844A62C79}" destId="{E5CF393A-9EA9-4CBA-A978-76FC2CED5B6F}" srcOrd="1" destOrd="0" presId="urn:microsoft.com/office/officeart/2005/8/layout/hList9"/>
    <dgm:cxn modelId="{CAFBB07B-E8DE-443D-9CD0-8BACB20FEEAC}" type="presParOf" srcId="{E5CF393A-9EA9-4CBA-A978-76FC2CED5B6F}" destId="{C38DEBE4-BEDA-4DF7-A10B-8CB9AE7B92CD}" srcOrd="0" destOrd="0" presId="urn:microsoft.com/office/officeart/2005/8/layout/hList9"/>
    <dgm:cxn modelId="{4395ACC2-B244-4C9C-826D-1E3B70DB9E6F}" type="presParOf" srcId="{E5CF393A-9EA9-4CBA-A978-76FC2CED5B6F}" destId="{86666329-87D2-4D24-818F-1B94D166F5C5}" srcOrd="1" destOrd="0" presId="urn:microsoft.com/office/officeart/2005/8/layout/hList9"/>
    <dgm:cxn modelId="{386E4C7C-1634-46B2-BDC7-8CB1D2525E4C}" type="presParOf" srcId="{86666329-87D2-4D24-818F-1B94D166F5C5}" destId="{BD960769-B840-4B53-83D0-9584031BF566}" srcOrd="0" destOrd="0" presId="urn:microsoft.com/office/officeart/2005/8/layout/hList9"/>
    <dgm:cxn modelId="{B19CD680-9DF1-4CDD-AEA4-78D96FB77CF7}" type="presParOf" srcId="{86666329-87D2-4D24-818F-1B94D166F5C5}" destId="{62399D56-6CFE-4DDD-AA7D-0D04B2D57784}" srcOrd="1" destOrd="0" presId="urn:microsoft.com/office/officeart/2005/8/layout/hList9"/>
    <dgm:cxn modelId="{EEFE07AB-49B6-40A4-952F-30080702E1BE}" type="presParOf" srcId="{E5CF393A-9EA9-4CBA-A978-76FC2CED5B6F}" destId="{C1D9A72B-B603-4A86-9851-0F5FA9C6FFE8}" srcOrd="2" destOrd="0" presId="urn:microsoft.com/office/officeart/2005/8/layout/hList9"/>
    <dgm:cxn modelId="{FBDF5821-C89B-4522-850E-5E547AD61CAB}" type="presParOf" srcId="{C1D9A72B-B603-4A86-9851-0F5FA9C6FFE8}" destId="{896944BA-811F-42FE-8627-818414F931C3}" srcOrd="0" destOrd="0" presId="urn:microsoft.com/office/officeart/2005/8/layout/hList9"/>
    <dgm:cxn modelId="{DBAF55AA-BB1C-4F35-9FC2-71AC773F373B}" type="presParOf" srcId="{C1D9A72B-B603-4A86-9851-0F5FA9C6FFE8}" destId="{16CA23AE-137A-4B4E-8762-A1EE47CDF696}" srcOrd="1" destOrd="0" presId="urn:microsoft.com/office/officeart/2005/8/layout/hList9"/>
    <dgm:cxn modelId="{13B2615F-E14A-4757-AB73-995FA61FC56A}" type="presParOf" srcId="{EE659B9C-F3B9-4828-BB37-97B844A62C79}" destId="{AB483E0D-5A86-4B1F-B685-0D16B4A2CFAA}" srcOrd="2" destOrd="0" presId="urn:microsoft.com/office/officeart/2005/8/layout/hList9"/>
    <dgm:cxn modelId="{936E6150-F289-4708-A666-BF5904967C54}" type="presParOf" srcId="{EE659B9C-F3B9-4828-BB37-97B844A62C79}" destId="{4E64C716-F389-4474-AA8E-A72CD69F6492}" srcOrd="3" destOrd="0" presId="urn:microsoft.com/office/officeart/2005/8/layout/hList9"/>
    <dgm:cxn modelId="{EAAB3610-2CEB-4FCF-BD34-4BC3F565A0F0}" type="presParOf" srcId="{EE659B9C-F3B9-4828-BB37-97B844A62C79}" destId="{D237B655-5AB9-4D4D-BAEF-289066685F6B}" srcOrd="4" destOrd="0" presId="urn:microsoft.com/office/officeart/2005/8/layout/hList9"/>
    <dgm:cxn modelId="{DA33C8B4-9E62-4B4D-BD40-5678330478E3}" type="presParOf" srcId="{EE659B9C-F3B9-4828-BB37-97B844A62C79}" destId="{ED280115-9948-45CE-98C2-2C9D3DAD79BF}" srcOrd="5" destOrd="0" presId="urn:microsoft.com/office/officeart/2005/8/layout/hList9"/>
    <dgm:cxn modelId="{48777969-1761-4CF4-9080-712C727C1DD0}" type="presParOf" srcId="{EE659B9C-F3B9-4828-BB37-97B844A62C79}" destId="{C4B1ABF0-7996-4C2D-8B14-419939B85A23}" srcOrd="6" destOrd="0" presId="urn:microsoft.com/office/officeart/2005/8/layout/hList9"/>
    <dgm:cxn modelId="{8DB2F1B7-9FCF-4197-9F05-4309C517EC81}" type="presParOf" srcId="{C4B1ABF0-7996-4C2D-8B14-419939B85A23}" destId="{CA44F57E-0A18-4952-BCE0-4AE79DC58DE8}" srcOrd="0" destOrd="0" presId="urn:microsoft.com/office/officeart/2005/8/layout/hList9"/>
    <dgm:cxn modelId="{57D8323A-A46B-4501-8A89-0E0DDFE138A7}" type="presParOf" srcId="{C4B1ABF0-7996-4C2D-8B14-419939B85A23}" destId="{A4FB7FC7-46AC-4DD8-A2C1-AAFF351C2A34}" srcOrd="1" destOrd="0" presId="urn:microsoft.com/office/officeart/2005/8/layout/hList9"/>
    <dgm:cxn modelId="{F9F5F696-9A51-42D3-94E7-E7F7FC39FE31}" type="presParOf" srcId="{A4FB7FC7-46AC-4DD8-A2C1-AAFF351C2A34}" destId="{E55DB40B-1991-412C-A0AB-C363767018FE}" srcOrd="0" destOrd="0" presId="urn:microsoft.com/office/officeart/2005/8/layout/hList9"/>
    <dgm:cxn modelId="{0970F3BA-37E0-4E6C-9FB6-D64DB48DA35B}" type="presParOf" srcId="{A4FB7FC7-46AC-4DD8-A2C1-AAFF351C2A34}" destId="{BA55A5F2-18A6-4645-B721-FA6BA45DD0BB}" srcOrd="1" destOrd="0" presId="urn:microsoft.com/office/officeart/2005/8/layout/hList9"/>
    <dgm:cxn modelId="{B984DD47-BA87-4A41-B3EA-B35BAF6AFCA5}" type="presParOf" srcId="{C4B1ABF0-7996-4C2D-8B14-419939B85A23}" destId="{C17D05F3-A40C-4733-9BA8-4AF4C9D68FE8}" srcOrd="2" destOrd="0" presId="urn:microsoft.com/office/officeart/2005/8/layout/hList9"/>
    <dgm:cxn modelId="{8895818F-41F1-452D-98AC-750A05E6F8E4}" type="presParOf" srcId="{C17D05F3-A40C-4733-9BA8-4AF4C9D68FE8}" destId="{0C3CBFC0-CB31-4E3F-B2B5-1B6DF9436444}" srcOrd="0" destOrd="0" presId="urn:microsoft.com/office/officeart/2005/8/layout/hList9"/>
    <dgm:cxn modelId="{4E32929A-A8DF-4A18-B07E-3503B7DDEC0F}" type="presParOf" srcId="{C17D05F3-A40C-4733-9BA8-4AF4C9D68FE8}" destId="{9E46D0CD-2487-45AC-B786-377DE44027FD}" srcOrd="1" destOrd="0" presId="urn:microsoft.com/office/officeart/2005/8/layout/hList9"/>
    <dgm:cxn modelId="{17972D2F-A141-4CCE-BC91-42D7DF03C520}" type="presParOf" srcId="{EE659B9C-F3B9-4828-BB37-97B844A62C79}" destId="{7CCD8FFF-64FF-41C5-AD58-BFF07BF96706}" srcOrd="7" destOrd="0" presId="urn:microsoft.com/office/officeart/2005/8/layout/hList9"/>
    <dgm:cxn modelId="{37BFFF2C-4B71-4C17-BC15-3C9226CF2BDB}" type="presParOf" srcId="{EE659B9C-F3B9-4828-BB37-97B844A62C79}" destId="{294506B3-49C0-47B7-B680-C9B8441DC202}" srcOrd="8" destOrd="0" presId="urn:microsoft.com/office/officeart/2005/8/layout/hList9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0B8443-985F-46A0-B86C-E2963971799A}" type="doc">
      <dgm:prSet loTypeId="urn:microsoft.com/office/officeart/2005/8/layout/cycle2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69436CA-3259-4D83-B5F9-8C68AB275C92}">
      <dgm:prSet phldrT="[Text]" custT="1"/>
      <dgm:spPr/>
      <dgm:t>
        <a:bodyPr/>
        <a:lstStyle/>
        <a:p>
          <a:r>
            <a:rPr lang="sr-Latn-CS" sz="1800" dirty="0" smtClean="0"/>
            <a:t>hipotermija</a:t>
          </a:r>
          <a:endParaRPr lang="en-US" sz="1800" dirty="0"/>
        </a:p>
      </dgm:t>
    </dgm:pt>
    <dgm:pt modelId="{1AF25349-5FDA-4B37-9884-5FF4C6CE7DE8}" type="parTrans" cxnId="{1715AE5C-4563-407B-AE30-7FE5F14D1A32}">
      <dgm:prSet/>
      <dgm:spPr/>
      <dgm:t>
        <a:bodyPr/>
        <a:lstStyle/>
        <a:p>
          <a:endParaRPr lang="en-US"/>
        </a:p>
      </dgm:t>
    </dgm:pt>
    <dgm:pt modelId="{473A85B6-CFA7-4681-94AC-619AA1612AEC}" type="sibTrans" cxnId="{1715AE5C-4563-407B-AE30-7FE5F14D1A32}">
      <dgm:prSet/>
      <dgm:spPr/>
      <dgm:t>
        <a:bodyPr/>
        <a:lstStyle/>
        <a:p>
          <a:endParaRPr lang="en-US"/>
        </a:p>
      </dgm:t>
    </dgm:pt>
    <dgm:pt modelId="{3C84130D-62F4-4C27-9F05-E78CFA669C81}">
      <dgm:prSet phldrT="[Text]" custT="1"/>
      <dgm:spPr/>
      <dgm:t>
        <a:bodyPr/>
        <a:lstStyle/>
        <a:p>
          <a:r>
            <a:rPr lang="sr-Latn-CS" sz="1800" dirty="0" smtClean="0"/>
            <a:t>koagulopatija</a:t>
          </a:r>
          <a:endParaRPr lang="en-US" sz="1800" dirty="0"/>
        </a:p>
      </dgm:t>
    </dgm:pt>
    <dgm:pt modelId="{C65776E5-86E2-4EED-AC68-0EF627999B56}" type="parTrans" cxnId="{5E4FDB83-018A-445F-A94C-9F21A0C5255F}">
      <dgm:prSet/>
      <dgm:spPr/>
      <dgm:t>
        <a:bodyPr/>
        <a:lstStyle/>
        <a:p>
          <a:endParaRPr lang="en-US"/>
        </a:p>
      </dgm:t>
    </dgm:pt>
    <dgm:pt modelId="{722950E2-560A-404F-9187-ED37BA74E500}" type="sibTrans" cxnId="{5E4FDB83-018A-445F-A94C-9F21A0C5255F}">
      <dgm:prSet/>
      <dgm:spPr/>
      <dgm:t>
        <a:bodyPr/>
        <a:lstStyle/>
        <a:p>
          <a:endParaRPr lang="en-US"/>
        </a:p>
      </dgm:t>
    </dgm:pt>
    <dgm:pt modelId="{6D152775-AE67-445D-AAE7-5A81317A8D86}">
      <dgm:prSet phldrT="[Text]" custT="1"/>
      <dgm:spPr/>
      <dgm:t>
        <a:bodyPr/>
        <a:lstStyle/>
        <a:p>
          <a:r>
            <a:rPr lang="sr-Latn-CS" sz="1800" dirty="0" smtClean="0"/>
            <a:t>Krvarenje hipovolemij</a:t>
          </a:r>
          <a:r>
            <a:rPr lang="sr-Latn-CS" sz="1400" dirty="0" smtClean="0"/>
            <a:t>a</a:t>
          </a:r>
          <a:endParaRPr lang="en-US" sz="1400" dirty="0"/>
        </a:p>
      </dgm:t>
    </dgm:pt>
    <dgm:pt modelId="{CA3C0C05-D461-4A0B-B0D8-60085BC8098F}" type="parTrans" cxnId="{85377970-978C-4B5A-A0DD-A837FE84A24A}">
      <dgm:prSet/>
      <dgm:spPr/>
      <dgm:t>
        <a:bodyPr/>
        <a:lstStyle/>
        <a:p>
          <a:endParaRPr lang="en-US"/>
        </a:p>
      </dgm:t>
    </dgm:pt>
    <dgm:pt modelId="{D3E86353-E75F-4B3D-B08C-086A0682F9BF}" type="sibTrans" cxnId="{85377970-978C-4B5A-A0DD-A837FE84A24A}">
      <dgm:prSet/>
      <dgm:spPr/>
      <dgm:t>
        <a:bodyPr/>
        <a:lstStyle/>
        <a:p>
          <a:endParaRPr lang="en-US"/>
        </a:p>
      </dgm:t>
    </dgm:pt>
    <dgm:pt modelId="{D5C1B744-CDAF-4289-A1E8-D79BBB899B85}">
      <dgm:prSet phldrT="[Text]" custT="1"/>
      <dgm:spPr/>
      <dgm:t>
        <a:bodyPr/>
        <a:lstStyle/>
        <a:p>
          <a:r>
            <a:rPr lang="sr-Latn-CS" sz="1800" dirty="0" smtClean="0"/>
            <a:t>Hipoperfuzija</a:t>
          </a:r>
        </a:p>
        <a:p>
          <a:r>
            <a:rPr lang="sr-Latn-CS" sz="1800" dirty="0" smtClean="0"/>
            <a:t>acidoza</a:t>
          </a:r>
          <a:endParaRPr lang="en-US" sz="1800" dirty="0"/>
        </a:p>
      </dgm:t>
    </dgm:pt>
    <dgm:pt modelId="{605E76BB-7EF0-4B8C-B77F-9B1C3DB114B6}" type="parTrans" cxnId="{B68E6288-1843-4CA1-9921-5E5502CB8964}">
      <dgm:prSet/>
      <dgm:spPr/>
      <dgm:t>
        <a:bodyPr/>
        <a:lstStyle/>
        <a:p>
          <a:endParaRPr lang="en-US"/>
        </a:p>
      </dgm:t>
    </dgm:pt>
    <dgm:pt modelId="{F0463255-10A1-4315-AA96-B77118E07B3E}" type="sibTrans" cxnId="{B68E6288-1843-4CA1-9921-5E5502CB8964}">
      <dgm:prSet/>
      <dgm:spPr/>
      <dgm:t>
        <a:bodyPr/>
        <a:lstStyle/>
        <a:p>
          <a:endParaRPr lang="en-US"/>
        </a:p>
      </dgm:t>
    </dgm:pt>
    <dgm:pt modelId="{B25AE9CF-3D33-4871-99F3-FA356626678F}">
      <dgm:prSet phldrT="[Text]" custT="1"/>
      <dgm:spPr/>
      <dgm:t>
        <a:bodyPr/>
        <a:lstStyle/>
        <a:p>
          <a:r>
            <a:rPr lang="sr-Latn-CS" sz="1800" dirty="0" smtClean="0"/>
            <a:t>Nadoknada, hladni rastvori</a:t>
          </a:r>
          <a:endParaRPr lang="en-US" sz="1800" dirty="0"/>
        </a:p>
      </dgm:t>
    </dgm:pt>
    <dgm:pt modelId="{41297BAD-020F-4401-A983-98C69B994761}" type="parTrans" cxnId="{5B0D4C82-6840-477F-9233-902BEFB38688}">
      <dgm:prSet/>
      <dgm:spPr/>
      <dgm:t>
        <a:bodyPr/>
        <a:lstStyle/>
        <a:p>
          <a:endParaRPr lang="en-US"/>
        </a:p>
      </dgm:t>
    </dgm:pt>
    <dgm:pt modelId="{9B187CF8-6469-4AC4-A95A-C778B761C16D}" type="sibTrans" cxnId="{5B0D4C82-6840-477F-9233-902BEFB38688}">
      <dgm:prSet/>
      <dgm:spPr/>
      <dgm:t>
        <a:bodyPr/>
        <a:lstStyle/>
        <a:p>
          <a:endParaRPr lang="en-US"/>
        </a:p>
      </dgm:t>
    </dgm:pt>
    <dgm:pt modelId="{752A8385-F4C6-4779-B20D-0F4B9888DE7E}" type="pres">
      <dgm:prSet presAssocID="{760B8443-985F-46A0-B86C-E2963971799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407080-C93F-4555-A9B4-660C06173ECE}" type="pres">
      <dgm:prSet presAssocID="{B69436CA-3259-4D83-B5F9-8C68AB275C92}" presName="node" presStyleLbl="node1" presStyleIdx="0" presStyleCnt="5" custScaleX="127908" custRadScaleRad="103001" custRadScaleInc="-5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6502E-9578-449C-AC83-56B4CDA00CE1}" type="pres">
      <dgm:prSet presAssocID="{473A85B6-CFA7-4681-94AC-619AA1612AEC}" presName="sibTrans" presStyleLbl="sibTrans2D1" presStyleIdx="0" presStyleCnt="5"/>
      <dgm:spPr/>
      <dgm:t>
        <a:bodyPr/>
        <a:lstStyle/>
        <a:p>
          <a:endParaRPr lang="en-US"/>
        </a:p>
      </dgm:t>
    </dgm:pt>
    <dgm:pt modelId="{3EBBC74C-131C-4E79-9449-28D1E2779150}" type="pres">
      <dgm:prSet presAssocID="{473A85B6-CFA7-4681-94AC-619AA1612AEC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1A66E995-C769-40E0-B72B-2A3DFBC20360}" type="pres">
      <dgm:prSet presAssocID="{3C84130D-62F4-4C27-9F05-E78CFA669C81}" presName="node" presStyleLbl="node1" presStyleIdx="1" presStyleCnt="5" custScaleX="171604" custScaleY="70332" custRadScaleRad="102816" custRadScaleInc="-40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2AA424-1702-4C35-8508-F7B69B0CFA0D}" type="pres">
      <dgm:prSet presAssocID="{722950E2-560A-404F-9187-ED37BA74E500}" presName="sibTrans" presStyleLbl="sibTrans2D1" presStyleIdx="1" presStyleCnt="5"/>
      <dgm:spPr/>
      <dgm:t>
        <a:bodyPr/>
        <a:lstStyle/>
        <a:p>
          <a:endParaRPr lang="en-US"/>
        </a:p>
      </dgm:t>
    </dgm:pt>
    <dgm:pt modelId="{46067594-BCF1-4E0D-89C6-C19082E15DBF}" type="pres">
      <dgm:prSet presAssocID="{722950E2-560A-404F-9187-ED37BA74E500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BD91E26D-9227-4891-A5F5-EC59395C02A0}" type="pres">
      <dgm:prSet presAssocID="{6D152775-AE67-445D-AAE7-5A81317A8D86}" presName="node" presStyleLbl="node1" presStyleIdx="2" presStyleCnt="5" custScaleX="147401" custRadScaleRad="100567" custRadScaleInc="-434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0557B4-A6AC-49B2-BA29-FB340A0B39BF}" type="pres">
      <dgm:prSet presAssocID="{D3E86353-E75F-4B3D-B08C-086A0682F9BF}" presName="sibTrans" presStyleLbl="sibTrans2D1" presStyleIdx="2" presStyleCnt="5"/>
      <dgm:spPr/>
      <dgm:t>
        <a:bodyPr/>
        <a:lstStyle/>
        <a:p>
          <a:endParaRPr lang="en-US"/>
        </a:p>
      </dgm:t>
    </dgm:pt>
    <dgm:pt modelId="{812B748C-D00C-4551-B2DC-2956A4CA931E}" type="pres">
      <dgm:prSet presAssocID="{D3E86353-E75F-4B3D-B08C-086A0682F9B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34F181CD-F913-4248-8FE3-D75D324C15F2}" type="pres">
      <dgm:prSet presAssocID="{D5C1B744-CDAF-4289-A1E8-D79BBB899B85}" presName="node" presStyleLbl="node1" presStyleIdx="3" presStyleCnt="5" custScaleX="171982" custRadScaleRad="104163" custRadScaleInc="323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F560D9-4083-43DE-AD73-8535E6452E1C}" type="pres">
      <dgm:prSet presAssocID="{F0463255-10A1-4315-AA96-B77118E07B3E}" presName="sibTrans" presStyleLbl="sibTrans2D1" presStyleIdx="3" presStyleCnt="5"/>
      <dgm:spPr/>
      <dgm:t>
        <a:bodyPr/>
        <a:lstStyle/>
        <a:p>
          <a:endParaRPr lang="en-US"/>
        </a:p>
      </dgm:t>
    </dgm:pt>
    <dgm:pt modelId="{7E8CDC61-6141-4F09-8CD9-E4D2E904F588}" type="pres">
      <dgm:prSet presAssocID="{F0463255-10A1-4315-AA96-B77118E07B3E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B6E008FD-3123-49B5-9BB5-5962360A1DFA}" type="pres">
      <dgm:prSet presAssocID="{B25AE9CF-3D33-4871-99F3-FA356626678F}" presName="node" presStyleLbl="node1" presStyleIdx="4" presStyleCnt="5" custScaleX="152212" custRadScaleRad="114048" custRadScaleInc="-14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C450CF-2CD4-430F-9BB2-6D6DD560439F}" type="pres">
      <dgm:prSet presAssocID="{9B187CF8-6469-4AC4-A95A-C778B761C16D}" presName="sibTrans" presStyleLbl="sibTrans2D1" presStyleIdx="4" presStyleCnt="5"/>
      <dgm:spPr/>
      <dgm:t>
        <a:bodyPr/>
        <a:lstStyle/>
        <a:p>
          <a:endParaRPr lang="en-US"/>
        </a:p>
      </dgm:t>
    </dgm:pt>
    <dgm:pt modelId="{8AC30EB2-E53A-492A-A696-E94FFCBC3471}" type="pres">
      <dgm:prSet presAssocID="{9B187CF8-6469-4AC4-A95A-C778B761C16D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17DFF8BE-9596-4543-8343-A10C4F7E5142}" type="presOf" srcId="{722950E2-560A-404F-9187-ED37BA74E500}" destId="{46067594-BCF1-4E0D-89C6-C19082E15DBF}" srcOrd="1" destOrd="0" presId="urn:microsoft.com/office/officeart/2005/8/layout/cycle2"/>
    <dgm:cxn modelId="{D5355FBC-2E0D-47B8-9C6D-3CE38B552D63}" type="presOf" srcId="{D3E86353-E75F-4B3D-B08C-086A0682F9BF}" destId="{8B0557B4-A6AC-49B2-BA29-FB340A0B39BF}" srcOrd="0" destOrd="0" presId="urn:microsoft.com/office/officeart/2005/8/layout/cycle2"/>
    <dgm:cxn modelId="{F5416659-8710-4EA4-85CF-6A3A8AA9163F}" type="presOf" srcId="{D5C1B744-CDAF-4289-A1E8-D79BBB899B85}" destId="{34F181CD-F913-4248-8FE3-D75D324C15F2}" srcOrd="0" destOrd="0" presId="urn:microsoft.com/office/officeart/2005/8/layout/cycle2"/>
    <dgm:cxn modelId="{2E9795E8-4B4E-4F37-AE91-314D85569D03}" type="presOf" srcId="{3C84130D-62F4-4C27-9F05-E78CFA669C81}" destId="{1A66E995-C769-40E0-B72B-2A3DFBC20360}" srcOrd="0" destOrd="0" presId="urn:microsoft.com/office/officeart/2005/8/layout/cycle2"/>
    <dgm:cxn modelId="{827AF95C-BF02-4343-9DEB-AD4AA865D525}" type="presOf" srcId="{6D152775-AE67-445D-AAE7-5A81317A8D86}" destId="{BD91E26D-9227-4891-A5F5-EC59395C02A0}" srcOrd="0" destOrd="0" presId="urn:microsoft.com/office/officeart/2005/8/layout/cycle2"/>
    <dgm:cxn modelId="{85377970-978C-4B5A-A0DD-A837FE84A24A}" srcId="{760B8443-985F-46A0-B86C-E2963971799A}" destId="{6D152775-AE67-445D-AAE7-5A81317A8D86}" srcOrd="2" destOrd="0" parTransId="{CA3C0C05-D461-4A0B-B0D8-60085BC8098F}" sibTransId="{D3E86353-E75F-4B3D-B08C-086A0682F9BF}"/>
    <dgm:cxn modelId="{67CC890A-5E02-4EC9-A395-4BFA8CFA370A}" type="presOf" srcId="{9B187CF8-6469-4AC4-A95A-C778B761C16D}" destId="{4DC450CF-2CD4-430F-9BB2-6D6DD560439F}" srcOrd="0" destOrd="0" presId="urn:microsoft.com/office/officeart/2005/8/layout/cycle2"/>
    <dgm:cxn modelId="{83B01BE2-B02F-460F-9DCB-0DF3C5D10E86}" type="presOf" srcId="{F0463255-10A1-4315-AA96-B77118E07B3E}" destId="{F9F560D9-4083-43DE-AD73-8535E6452E1C}" srcOrd="0" destOrd="0" presId="urn:microsoft.com/office/officeart/2005/8/layout/cycle2"/>
    <dgm:cxn modelId="{893BF34F-619E-4B2B-8927-1B38AA964F99}" type="presOf" srcId="{473A85B6-CFA7-4681-94AC-619AA1612AEC}" destId="{3EBBC74C-131C-4E79-9449-28D1E2779150}" srcOrd="1" destOrd="0" presId="urn:microsoft.com/office/officeart/2005/8/layout/cycle2"/>
    <dgm:cxn modelId="{B68E6288-1843-4CA1-9921-5E5502CB8964}" srcId="{760B8443-985F-46A0-B86C-E2963971799A}" destId="{D5C1B744-CDAF-4289-A1E8-D79BBB899B85}" srcOrd="3" destOrd="0" parTransId="{605E76BB-7EF0-4B8C-B77F-9B1C3DB114B6}" sibTransId="{F0463255-10A1-4315-AA96-B77118E07B3E}"/>
    <dgm:cxn modelId="{76935F4E-0DC6-4D4C-A8E6-BC5154299CD2}" type="presOf" srcId="{722950E2-560A-404F-9187-ED37BA74E500}" destId="{9C2AA424-1702-4C35-8508-F7B69B0CFA0D}" srcOrd="0" destOrd="0" presId="urn:microsoft.com/office/officeart/2005/8/layout/cycle2"/>
    <dgm:cxn modelId="{0117A485-BE4E-4946-90EE-A54A8F473DEF}" type="presOf" srcId="{B69436CA-3259-4D83-B5F9-8C68AB275C92}" destId="{CE407080-C93F-4555-A9B4-660C06173ECE}" srcOrd="0" destOrd="0" presId="urn:microsoft.com/office/officeart/2005/8/layout/cycle2"/>
    <dgm:cxn modelId="{5977CE91-5678-4864-8DBE-8E2975F51538}" type="presOf" srcId="{F0463255-10A1-4315-AA96-B77118E07B3E}" destId="{7E8CDC61-6141-4F09-8CD9-E4D2E904F588}" srcOrd="1" destOrd="0" presId="urn:microsoft.com/office/officeart/2005/8/layout/cycle2"/>
    <dgm:cxn modelId="{0B9CE5D3-34CB-4844-92AF-F910EAC354FA}" type="presOf" srcId="{9B187CF8-6469-4AC4-A95A-C778B761C16D}" destId="{8AC30EB2-E53A-492A-A696-E94FFCBC3471}" srcOrd="1" destOrd="0" presId="urn:microsoft.com/office/officeart/2005/8/layout/cycle2"/>
    <dgm:cxn modelId="{0EA71FB8-76F6-4A49-91D6-49057E194826}" type="presOf" srcId="{760B8443-985F-46A0-B86C-E2963971799A}" destId="{752A8385-F4C6-4779-B20D-0F4B9888DE7E}" srcOrd="0" destOrd="0" presId="urn:microsoft.com/office/officeart/2005/8/layout/cycle2"/>
    <dgm:cxn modelId="{FE0132F9-B3B7-455A-ABFF-36DD7DA0361D}" type="presOf" srcId="{B25AE9CF-3D33-4871-99F3-FA356626678F}" destId="{B6E008FD-3123-49B5-9BB5-5962360A1DFA}" srcOrd="0" destOrd="0" presId="urn:microsoft.com/office/officeart/2005/8/layout/cycle2"/>
    <dgm:cxn modelId="{1715AE5C-4563-407B-AE30-7FE5F14D1A32}" srcId="{760B8443-985F-46A0-B86C-E2963971799A}" destId="{B69436CA-3259-4D83-B5F9-8C68AB275C92}" srcOrd="0" destOrd="0" parTransId="{1AF25349-5FDA-4B37-9884-5FF4C6CE7DE8}" sibTransId="{473A85B6-CFA7-4681-94AC-619AA1612AEC}"/>
    <dgm:cxn modelId="{5B0D4C82-6840-477F-9233-902BEFB38688}" srcId="{760B8443-985F-46A0-B86C-E2963971799A}" destId="{B25AE9CF-3D33-4871-99F3-FA356626678F}" srcOrd="4" destOrd="0" parTransId="{41297BAD-020F-4401-A983-98C69B994761}" sibTransId="{9B187CF8-6469-4AC4-A95A-C778B761C16D}"/>
    <dgm:cxn modelId="{5E4FDB83-018A-445F-A94C-9F21A0C5255F}" srcId="{760B8443-985F-46A0-B86C-E2963971799A}" destId="{3C84130D-62F4-4C27-9F05-E78CFA669C81}" srcOrd="1" destOrd="0" parTransId="{C65776E5-86E2-4EED-AC68-0EF627999B56}" sibTransId="{722950E2-560A-404F-9187-ED37BA74E500}"/>
    <dgm:cxn modelId="{45AE7AC9-8A8E-4389-BB9D-BCA19F499312}" type="presOf" srcId="{473A85B6-CFA7-4681-94AC-619AA1612AEC}" destId="{85F6502E-9578-449C-AC83-56B4CDA00CE1}" srcOrd="0" destOrd="0" presId="urn:microsoft.com/office/officeart/2005/8/layout/cycle2"/>
    <dgm:cxn modelId="{296E2878-A431-40A2-BA2D-325327ECA93D}" type="presOf" srcId="{D3E86353-E75F-4B3D-B08C-086A0682F9BF}" destId="{812B748C-D00C-4551-B2DC-2956A4CA931E}" srcOrd="1" destOrd="0" presId="urn:microsoft.com/office/officeart/2005/8/layout/cycle2"/>
    <dgm:cxn modelId="{AF498763-B939-485E-B727-B5D293DE325B}" type="presParOf" srcId="{752A8385-F4C6-4779-B20D-0F4B9888DE7E}" destId="{CE407080-C93F-4555-A9B4-660C06173ECE}" srcOrd="0" destOrd="0" presId="urn:microsoft.com/office/officeart/2005/8/layout/cycle2"/>
    <dgm:cxn modelId="{DE6763C6-6C77-47E9-8FD4-6E47B3714107}" type="presParOf" srcId="{752A8385-F4C6-4779-B20D-0F4B9888DE7E}" destId="{85F6502E-9578-449C-AC83-56B4CDA00CE1}" srcOrd="1" destOrd="0" presId="urn:microsoft.com/office/officeart/2005/8/layout/cycle2"/>
    <dgm:cxn modelId="{ECFB6150-09EB-4132-93D4-AE1199BA6A59}" type="presParOf" srcId="{85F6502E-9578-449C-AC83-56B4CDA00CE1}" destId="{3EBBC74C-131C-4E79-9449-28D1E2779150}" srcOrd="0" destOrd="0" presId="urn:microsoft.com/office/officeart/2005/8/layout/cycle2"/>
    <dgm:cxn modelId="{8D4FE034-A876-4B30-8C1F-F2681021F007}" type="presParOf" srcId="{752A8385-F4C6-4779-B20D-0F4B9888DE7E}" destId="{1A66E995-C769-40E0-B72B-2A3DFBC20360}" srcOrd="2" destOrd="0" presId="urn:microsoft.com/office/officeart/2005/8/layout/cycle2"/>
    <dgm:cxn modelId="{B255E002-D6A5-4FF8-B544-C6308C44FD35}" type="presParOf" srcId="{752A8385-F4C6-4779-B20D-0F4B9888DE7E}" destId="{9C2AA424-1702-4C35-8508-F7B69B0CFA0D}" srcOrd="3" destOrd="0" presId="urn:microsoft.com/office/officeart/2005/8/layout/cycle2"/>
    <dgm:cxn modelId="{2C4A7E1C-D9E2-45E1-98A1-011082013C55}" type="presParOf" srcId="{9C2AA424-1702-4C35-8508-F7B69B0CFA0D}" destId="{46067594-BCF1-4E0D-89C6-C19082E15DBF}" srcOrd="0" destOrd="0" presId="urn:microsoft.com/office/officeart/2005/8/layout/cycle2"/>
    <dgm:cxn modelId="{BDE81BBC-6FE3-46A7-9467-BFB6E9DED275}" type="presParOf" srcId="{752A8385-F4C6-4779-B20D-0F4B9888DE7E}" destId="{BD91E26D-9227-4891-A5F5-EC59395C02A0}" srcOrd="4" destOrd="0" presId="urn:microsoft.com/office/officeart/2005/8/layout/cycle2"/>
    <dgm:cxn modelId="{F672D25E-B0BE-45BD-8392-C0E6E534FDE2}" type="presParOf" srcId="{752A8385-F4C6-4779-B20D-0F4B9888DE7E}" destId="{8B0557B4-A6AC-49B2-BA29-FB340A0B39BF}" srcOrd="5" destOrd="0" presId="urn:microsoft.com/office/officeart/2005/8/layout/cycle2"/>
    <dgm:cxn modelId="{F7A149A9-69A3-4C1B-B75D-651E7BA2073D}" type="presParOf" srcId="{8B0557B4-A6AC-49B2-BA29-FB340A0B39BF}" destId="{812B748C-D00C-4551-B2DC-2956A4CA931E}" srcOrd="0" destOrd="0" presId="urn:microsoft.com/office/officeart/2005/8/layout/cycle2"/>
    <dgm:cxn modelId="{8651C32E-C93C-4761-964C-97CC5FA3A2A6}" type="presParOf" srcId="{752A8385-F4C6-4779-B20D-0F4B9888DE7E}" destId="{34F181CD-F913-4248-8FE3-D75D324C15F2}" srcOrd="6" destOrd="0" presId="urn:microsoft.com/office/officeart/2005/8/layout/cycle2"/>
    <dgm:cxn modelId="{F8069732-9E97-4128-8C2F-167A72860E10}" type="presParOf" srcId="{752A8385-F4C6-4779-B20D-0F4B9888DE7E}" destId="{F9F560D9-4083-43DE-AD73-8535E6452E1C}" srcOrd="7" destOrd="0" presId="urn:microsoft.com/office/officeart/2005/8/layout/cycle2"/>
    <dgm:cxn modelId="{7DDF1E54-09A9-4D96-9F2D-53163B810CBA}" type="presParOf" srcId="{F9F560D9-4083-43DE-AD73-8535E6452E1C}" destId="{7E8CDC61-6141-4F09-8CD9-E4D2E904F588}" srcOrd="0" destOrd="0" presId="urn:microsoft.com/office/officeart/2005/8/layout/cycle2"/>
    <dgm:cxn modelId="{AAC2606D-2CAD-46B5-9215-F87BB68AFED0}" type="presParOf" srcId="{752A8385-F4C6-4779-B20D-0F4B9888DE7E}" destId="{B6E008FD-3123-49B5-9BB5-5962360A1DFA}" srcOrd="8" destOrd="0" presId="urn:microsoft.com/office/officeart/2005/8/layout/cycle2"/>
    <dgm:cxn modelId="{58418448-3146-4149-BC7A-4C6F06A0A3EE}" type="presParOf" srcId="{752A8385-F4C6-4779-B20D-0F4B9888DE7E}" destId="{4DC450CF-2CD4-430F-9BB2-6D6DD560439F}" srcOrd="9" destOrd="0" presId="urn:microsoft.com/office/officeart/2005/8/layout/cycle2"/>
    <dgm:cxn modelId="{1184D386-1A11-4A3A-981E-E137A5F98FDD}" type="presParOf" srcId="{4DC450CF-2CD4-430F-9BB2-6D6DD560439F}" destId="{8AC30EB2-E53A-492A-A696-E94FFCBC3471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94775-1BDD-4723-8CC5-5BE7D7D118D6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3975C-2496-4921-A265-A6D6FA41AE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3975C-2496-4921-A265-A6D6FA41AEF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1124087" y="798523"/>
            <a:ext cx="4609827" cy="3196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337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3991" y="4357122"/>
            <a:ext cx="5030018" cy="41358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3975C-2496-4921-A265-A6D6FA41AEF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3975C-2496-4921-A265-A6D6FA41AEF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7F439-6D2E-4E37-8831-D7F25B3AD4E1}" type="datetimeFigureOut">
              <a:rPr lang="en-US" smtClean="0"/>
              <a:pPr/>
              <a:t>13.09.2011.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FE301-2AF1-491E-A841-D4273AB06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35743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Cyrl-CS" b="1" dirty="0" smtClean="0"/>
              <a:t>Иницијални преглед и збрињавање тешко повређеног пацијента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7422" y="4714884"/>
            <a:ext cx="6400800" cy="752468"/>
          </a:xfrm>
        </p:spPr>
        <p:txBody>
          <a:bodyPr/>
          <a:lstStyle/>
          <a:p>
            <a:pPr algn="r"/>
            <a:r>
              <a:rPr lang="sr-Cyrl-CS" dirty="0" smtClean="0">
                <a:solidFill>
                  <a:schemeClr val="tx1"/>
                </a:solidFill>
              </a:rPr>
              <a:t>Јасна Јевђић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sr-Cyrl-CS" dirty="0" smtClean="0"/>
              <a:t>Примарни преглед и ресусцитација (реанимација)</a:t>
            </a:r>
            <a:r>
              <a:rPr lang="sr-Latn-CS" dirty="0" smtClean="0"/>
              <a:t> </a:t>
            </a:r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5-10 мин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r>
              <a:rPr lang="sr-Cyrl-C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b="1" dirty="0" smtClean="0"/>
              <a:t>irway</a:t>
            </a:r>
            <a:r>
              <a:rPr lang="sr-Cyrl-CS" b="1" dirty="0" smtClean="0"/>
              <a:t>  </a:t>
            </a:r>
            <a:r>
              <a:rPr lang="sr-Cyrl-CS" i="1" dirty="0" smtClean="0"/>
              <a:t>са стабилизацијом вратне кичме</a:t>
            </a:r>
            <a:endParaRPr lang="sr-Latn-CS" i="1" dirty="0" smtClean="0"/>
          </a:p>
          <a:p>
            <a:r>
              <a:rPr lang="sr-Latn-C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sr-Latn-CS" b="1" dirty="0" smtClean="0"/>
              <a:t>reathing</a:t>
            </a:r>
            <a:r>
              <a:rPr lang="sr-Cyrl-CS" dirty="0" smtClean="0"/>
              <a:t>  </a:t>
            </a:r>
            <a:r>
              <a:rPr lang="sr-Cyrl-CS" i="1" dirty="0" smtClean="0"/>
              <a:t>(вентилација и оксигенација)</a:t>
            </a:r>
            <a:endParaRPr lang="sr-Latn-CS" i="1" dirty="0" smtClean="0"/>
          </a:p>
          <a:p>
            <a:r>
              <a:rPr lang="sr-Latn-C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sr-Latn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sr-Latn-CS" b="1" dirty="0" smtClean="0"/>
              <a:t>rculation</a:t>
            </a:r>
            <a:r>
              <a:rPr lang="sr-Cyrl-CS" dirty="0" smtClean="0"/>
              <a:t>  </a:t>
            </a:r>
            <a:r>
              <a:rPr lang="sr-Cyrl-CS" i="1" dirty="0" smtClean="0"/>
              <a:t>са контролом крварења</a:t>
            </a:r>
            <a:endParaRPr lang="sr-Latn-CS" i="1" dirty="0" smtClean="0"/>
          </a:p>
          <a:p>
            <a:r>
              <a:rPr lang="sr-Latn-C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sr-Latn-CS" b="1" dirty="0" smtClean="0"/>
              <a:t>isability</a:t>
            </a:r>
            <a:r>
              <a:rPr lang="sr-Cyrl-CS" b="1" dirty="0" smtClean="0"/>
              <a:t> </a:t>
            </a:r>
            <a:r>
              <a:rPr lang="sr-Cyrl-CS" dirty="0" smtClean="0"/>
              <a:t> </a:t>
            </a:r>
            <a:r>
              <a:rPr lang="sr-Cyrl-CS" i="1" dirty="0" smtClean="0"/>
              <a:t>(кратак неуролошки преглед)</a:t>
            </a:r>
            <a:endParaRPr lang="sr-Latn-CS" i="1" dirty="0" smtClean="0"/>
          </a:p>
          <a:p>
            <a:r>
              <a:rPr lang="sr-Latn-C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sr-Latn-CS" b="1" dirty="0" smtClean="0"/>
              <a:t>xpose</a:t>
            </a:r>
            <a:r>
              <a:rPr lang="sr-Cyrl-C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Airway + </a:t>
            </a:r>
            <a:r>
              <a:rPr lang="sr-Cyrl-CS" dirty="0" smtClean="0"/>
              <a:t>имобилизација вратне кичме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Обезбеђење дисајног пута мера првог приоритета</a:t>
            </a:r>
          </a:p>
          <a:p>
            <a:r>
              <a:rPr lang="sr-Cyrl-CS" dirty="0" smtClean="0"/>
              <a:t>Јасан, систематичан план, који антиципира и примену алтернативних и “спашавајућих” метода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357950" y="4857760"/>
            <a:ext cx="2191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r-Latn-C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sr-Latn-C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irway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sr-Cyrl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Узроци опструкције дисајног пута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Тешке повреде главе (кома) </a:t>
            </a:r>
            <a:r>
              <a:rPr lang="sr-Latn-CS" dirty="0" smtClean="0"/>
              <a:t>–</a:t>
            </a:r>
            <a:r>
              <a:rPr lang="sr-Cyrl-CS" dirty="0" smtClean="0"/>
              <a:t> западање језика и меких ткива</a:t>
            </a:r>
          </a:p>
          <a:p>
            <a:r>
              <a:rPr lang="sr-Cyrl-CS" dirty="0" smtClean="0"/>
              <a:t>Повраћање, страна тела, крв</a:t>
            </a:r>
            <a:endParaRPr lang="sr-Latn-CS" dirty="0" smtClean="0"/>
          </a:p>
          <a:p>
            <a:r>
              <a:rPr lang="sr-Cyrl-CS" dirty="0" smtClean="0"/>
              <a:t>Оток меких ткива фаринкса</a:t>
            </a:r>
            <a:endParaRPr lang="sr-Latn-CS" dirty="0" smtClean="0"/>
          </a:p>
          <a:p>
            <a:r>
              <a:rPr lang="sr-Cyrl-CS" dirty="0" smtClean="0"/>
              <a:t>Нестабилни преломи доње и горње вилице</a:t>
            </a:r>
          </a:p>
          <a:p>
            <a:r>
              <a:rPr lang="sr-Cyrl-CS" dirty="0" smtClean="0"/>
              <a:t>Повреде врата, трахеје и ларинкса</a:t>
            </a:r>
            <a:endParaRPr lang="sr-Latn-C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858016" y="6000768"/>
            <a:ext cx="137268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sr-Latn-C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irway</a:t>
            </a: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972452" cy="1380798"/>
          </a:xfrm>
        </p:spPr>
        <p:txBody>
          <a:bodyPr>
            <a:normAutofit fontScale="90000"/>
          </a:bodyPr>
          <a:lstStyle/>
          <a:p>
            <a:r>
              <a:rPr lang="sr-Cyrl-CS" b="1" dirty="0" smtClean="0"/>
              <a:t>Основне технике отварања дисајног пута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CS" i="1" dirty="0" smtClean="0"/>
              <a:t>Имобилисати вратну кичму- </a:t>
            </a:r>
            <a:r>
              <a:rPr lang="sr-Cyrl-CS" i="1" dirty="0" smtClean="0">
                <a:solidFill>
                  <a:srgbClr val="FF0000"/>
                </a:solidFill>
              </a:rPr>
              <a:t>Избећи забацивање главе уназад</a:t>
            </a:r>
          </a:p>
          <a:p>
            <a:r>
              <a:rPr lang="sr-Cyrl-CS" dirty="0" smtClean="0"/>
              <a:t>Подизање браде</a:t>
            </a:r>
            <a:endParaRPr lang="sr-Latn-CS" dirty="0" smtClean="0"/>
          </a:p>
          <a:p>
            <a:r>
              <a:rPr lang="sr-Cyrl-CS" dirty="0" smtClean="0"/>
              <a:t>(троструки) ДВОСТРУКИ хват- обема рукама гурати угао мандибуле напред и нагоре</a:t>
            </a:r>
            <a:endParaRPr lang="sr-Latn-CS" dirty="0" smtClean="0"/>
          </a:p>
          <a:p>
            <a:r>
              <a:rPr lang="sr-Cyrl-CS" dirty="0" smtClean="0"/>
              <a:t>Аспирирати страни садржај, ригидном сукцијом</a:t>
            </a:r>
            <a:r>
              <a:rPr lang="sr-Latn-CS" dirty="0" smtClean="0"/>
              <a:t> (Magilove</a:t>
            </a:r>
            <a:r>
              <a:rPr lang="sr-Cyrl-CS" dirty="0" smtClean="0"/>
              <a:t> хватаљке</a:t>
            </a:r>
            <a:r>
              <a:rPr lang="sr-Latn-CS" dirty="0" smtClean="0"/>
              <a:t>)</a:t>
            </a:r>
          </a:p>
          <a:p>
            <a:pPr>
              <a:buNone/>
            </a:pPr>
            <a:r>
              <a:rPr lang="sr-Cyrl-C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5643578"/>
            <a:ext cx="785676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sr-Cyrl-CS" sz="2800" dirty="0" smtClean="0"/>
              <a:t>+ линијска мануелна стабилизација вратне  кичме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sr-Cyrl-CS" b="1" dirty="0" smtClean="0"/>
              <a:t>Основна помоћна средства за обезбеђење дисајног пута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CS" dirty="0" smtClean="0"/>
          </a:p>
          <a:p>
            <a:r>
              <a:rPr lang="sr-Cyrl-CS" dirty="0" smtClean="0"/>
              <a:t>Орофарингеални тубус</a:t>
            </a:r>
            <a:r>
              <a:rPr lang="sr-Latn-CS" dirty="0" smtClean="0"/>
              <a:t> (airway)</a:t>
            </a:r>
          </a:p>
          <a:p>
            <a:r>
              <a:rPr lang="sr-Cyrl-CS" dirty="0" smtClean="0"/>
              <a:t>Назофарингеални тубус</a:t>
            </a:r>
            <a:r>
              <a:rPr lang="sr-Latn-CS" dirty="0" smtClean="0"/>
              <a:t> (airway)</a:t>
            </a:r>
          </a:p>
          <a:p>
            <a:r>
              <a:rPr lang="sr-Cyrl-CS" dirty="0" smtClean="0"/>
              <a:t>Компликације: траума и крвављење;</a:t>
            </a:r>
            <a:r>
              <a:rPr lang="sr-Latn-CS" dirty="0" smtClean="0"/>
              <a:t> </a:t>
            </a:r>
            <a:r>
              <a:rPr lang="sr-Cyrl-CS" dirty="0" smtClean="0"/>
              <a:t>Делимична или потпуна обструкција дисајног пута услед неправилне инсерције</a:t>
            </a:r>
            <a:r>
              <a:rPr lang="sr-Latn-CS" dirty="0" smtClean="0"/>
              <a:t>; </a:t>
            </a:r>
            <a:r>
              <a:rPr lang="sr-Cyrl-CS" dirty="0" smtClean="0"/>
              <a:t>Ларигоспазам- предугачак </a:t>
            </a:r>
            <a:r>
              <a:rPr lang="sr-Latn-CS" dirty="0" smtClean="0"/>
              <a:t>airway;</a:t>
            </a:r>
            <a:r>
              <a:rPr lang="sr-Cyrl-CS" dirty="0" smtClean="0"/>
              <a:t> Повраћање- рефлексно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43768" y="5643578"/>
            <a:ext cx="137268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sr-Latn-C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irway</a:t>
            </a: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sr-Cyrl-CS" b="1" dirty="0" smtClean="0"/>
              <a:t>Напредне </a:t>
            </a:r>
            <a:r>
              <a:rPr lang="sr-Latn-CS" b="1" dirty="0" smtClean="0"/>
              <a:t>(</a:t>
            </a:r>
            <a:r>
              <a:rPr lang="sr-Cyrl-CS" b="1" dirty="0" smtClean="0"/>
              <a:t>више</a:t>
            </a:r>
            <a:r>
              <a:rPr lang="sr-Latn-CS" b="1" dirty="0" smtClean="0"/>
              <a:t>) </a:t>
            </a:r>
            <a:r>
              <a:rPr lang="sr-Cyrl-CS" b="1" dirty="0" smtClean="0"/>
              <a:t>мере обезбеђењадисајног пута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Код тешко повређених (повреде главе, врата, ларинкса и трахеје, грудног коша, ризик аспирације крви и повраћених маса) примена основних мера недовољна</a:t>
            </a:r>
            <a:endParaRPr lang="sr-Latn-CS" dirty="0" smtClean="0"/>
          </a:p>
          <a:p>
            <a:pPr>
              <a:buNone/>
            </a:pPr>
            <a:r>
              <a:rPr lang="sr-Latn-CS" dirty="0" smtClean="0"/>
              <a:t>    </a:t>
            </a:r>
            <a:r>
              <a:rPr lang="sr-Cyrl-CS" dirty="0" smtClean="0"/>
              <a:t>стридор, хипоксија, хиперкарбија, цијаноза</a:t>
            </a:r>
            <a:endParaRPr lang="sr-Latn-CS" dirty="0" smtClean="0"/>
          </a:p>
        </p:txBody>
      </p:sp>
      <p:sp>
        <p:nvSpPr>
          <p:cNvPr id="4" name="Right Arrow 3"/>
          <p:cNvSpPr/>
          <p:nvPr/>
        </p:nvSpPr>
        <p:spPr>
          <a:xfrm flipV="1">
            <a:off x="7215206" y="3143248"/>
            <a:ext cx="1049846" cy="500066"/>
          </a:xfrm>
          <a:prstGeom prst="rightArrow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286248" y="4357694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14480" y="5214950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2800" b="1" dirty="0" smtClean="0"/>
              <a:t>Интубација трахеје- златни стандард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00826" y="5929330"/>
            <a:ext cx="18573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sr-Latn-C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irway</a:t>
            </a: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500042"/>
            <a:ext cx="9144000" cy="1747829"/>
          </a:xfrm>
          <a:ln/>
        </p:spPr>
        <p:txBody>
          <a:bodyPr>
            <a:noAutofit/>
          </a:bodyPr>
          <a:lstStyle/>
          <a:p>
            <a:r>
              <a:rPr lang="sr-Latn-CS" sz="3600" b="1" dirty="0" smtClean="0">
                <a:solidFill>
                  <a:schemeClr val="tx2"/>
                </a:solidFill>
              </a:rPr>
              <a:t>Rapid Sequence Intubation (RSI)</a:t>
            </a:r>
            <a:r>
              <a:rPr lang="sr-Latn-CS" sz="3600" dirty="0" smtClean="0">
                <a:solidFill>
                  <a:schemeClr val="bg1"/>
                </a:solidFill>
              </a:rPr>
              <a:t/>
            </a:r>
            <a:br>
              <a:rPr lang="sr-Latn-CS" sz="3600" dirty="0" smtClean="0">
                <a:solidFill>
                  <a:schemeClr val="bg1"/>
                </a:solidFill>
              </a:rPr>
            </a:br>
            <a:r>
              <a:rPr lang="sr-Latn-CS" sz="3600" dirty="0" smtClean="0">
                <a:solidFill>
                  <a:srgbClr val="FF0000"/>
                </a:solidFill>
              </a:rPr>
              <a:t>Zlatan standard za obezbeđenje disajnog puta traumatizovanog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en-GB" sz="36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4310063" cy="4725988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700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sr-Cyrl-CS" sz="3000" dirty="0" smtClean="0"/>
          </a:p>
          <a:p>
            <a:pPr>
              <a:lnSpc>
                <a:spcPct val="80000"/>
              </a:lnSpc>
              <a:spcBef>
                <a:spcPts val="700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sr-Cyrl-CS" sz="3000" dirty="0" smtClean="0"/>
              <a:t>Је ли увек тако</a:t>
            </a:r>
          </a:p>
          <a:p>
            <a:pPr>
              <a:lnSpc>
                <a:spcPct val="80000"/>
              </a:lnSpc>
              <a:spcBef>
                <a:spcPts val="700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sr-Cyrl-CS" sz="3000" dirty="0" smtClean="0"/>
              <a:t>једноставно? </a:t>
            </a:r>
            <a:endParaRPr lang="en-GB" sz="30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143116"/>
            <a:ext cx="3357586" cy="421484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RSI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 </a:t>
            </a:r>
            <a:r>
              <a:rPr lang="sr-Cyrl-CS" dirty="0" smtClean="0"/>
              <a:t>Брзо сукцесивно давање индукционог агенса и неуромишићног релаксанта</a:t>
            </a:r>
            <a:r>
              <a:rPr lang="sr-Latn-CS" dirty="0" smtClean="0"/>
              <a:t>,</a:t>
            </a:r>
            <a:r>
              <a:rPr lang="sr-Cyrl-CS" dirty="0" smtClean="0"/>
              <a:t> крикоидни притисак</a:t>
            </a:r>
            <a:r>
              <a:rPr lang="sr-Latn-CS" dirty="0" smtClean="0"/>
              <a:t>,</a:t>
            </a:r>
            <a:r>
              <a:rPr lang="sr-Cyrl-CS" dirty="0" smtClean="0"/>
              <a:t> без вентилације до интубације</a:t>
            </a:r>
            <a:endParaRPr lang="sr-Latn-CS" dirty="0" smtClean="0"/>
          </a:p>
          <a:p>
            <a:r>
              <a:rPr lang="sr-Cyrl-CS" dirty="0" smtClean="0"/>
              <a:t>Обезбеђује максимално добре услове за интубацију, смањује нежељене физиолошке одговоре организма на ларингоскопију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5429264"/>
            <a:ext cx="7856766" cy="80021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sr-Cyrl-CS" sz="2800" dirty="0" smtClean="0"/>
              <a:t>+ линијска мануелна стабилизација вратне  кичме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32" y="267494"/>
            <a:ext cx="8229600" cy="1399032"/>
          </a:xfrm>
        </p:spPr>
        <p:txBody>
          <a:bodyPr/>
          <a:lstStyle/>
          <a:p>
            <a:r>
              <a:rPr lang="sr-Cyrl-CS" b="1" dirty="0" smtClean="0"/>
              <a:t>Прехоспитална интубација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/>
          </a:bodyPr>
          <a:lstStyle/>
          <a:p>
            <a:r>
              <a:rPr lang="sr-Cyrl-CS" i="1" dirty="0" smtClean="0">
                <a:solidFill>
                  <a:srgbClr val="FF0000"/>
                </a:solidFill>
              </a:rPr>
              <a:t>Трагична </a:t>
            </a:r>
            <a:r>
              <a:rPr lang="sr-Latn-CS" i="1" dirty="0" smtClean="0">
                <a:solidFill>
                  <a:srgbClr val="FF0000"/>
                </a:solidFill>
              </a:rPr>
              <a:t>RSI </a:t>
            </a:r>
            <a:r>
              <a:rPr lang="sr-Cyrl-CS" i="1" dirty="0" smtClean="0">
                <a:solidFill>
                  <a:srgbClr val="FF0000"/>
                </a:solidFill>
              </a:rPr>
              <a:t>замка</a:t>
            </a:r>
            <a:r>
              <a:rPr lang="sr-Latn-CS" dirty="0" smtClean="0">
                <a:solidFill>
                  <a:srgbClr val="FF0000"/>
                </a:solidFill>
              </a:rPr>
              <a:t>:</a:t>
            </a:r>
            <a:r>
              <a:rPr lang="sr-Cyrl-CS" dirty="0" smtClean="0">
                <a:solidFill>
                  <a:srgbClr val="FF0000"/>
                </a:solidFill>
              </a:rPr>
              <a:t> након парализе пацијент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sr-Cyrl-CS" dirty="0" smtClean="0">
                <a:solidFill>
                  <a:srgbClr val="FF0000"/>
                </a:solidFill>
              </a:rPr>
              <a:t>се не може интубирати (вентил.)</a:t>
            </a:r>
            <a:endParaRPr lang="sr-Latn-CS" dirty="0" smtClean="0"/>
          </a:p>
          <a:p>
            <a:r>
              <a:rPr lang="sr-Cyrl-CS" dirty="0" smtClean="0"/>
              <a:t>Интубација без примене релаксаната се још увек препоручује, да ли је то оправдано?</a:t>
            </a:r>
            <a:r>
              <a:rPr lang="sr-Latn-CS" dirty="0" smtClean="0"/>
              <a:t> (</a:t>
            </a:r>
            <a:r>
              <a:rPr lang="sr-Cyrl-CS" dirty="0" smtClean="0"/>
              <a:t>ризик аспирације,</a:t>
            </a:r>
            <a:r>
              <a:rPr lang="sr-Latn-CS" dirty="0" smtClean="0"/>
              <a:t> airway</a:t>
            </a:r>
            <a:r>
              <a:rPr lang="sr-Cyrl-CS" dirty="0" smtClean="0"/>
              <a:t> траума</a:t>
            </a:r>
            <a:r>
              <a:rPr lang="sr-Latn-CS" dirty="0" smtClean="0"/>
              <a:t>)</a:t>
            </a:r>
          </a:p>
          <a:p>
            <a:r>
              <a:rPr lang="sr-Cyrl-CS" dirty="0" smtClean="0"/>
              <a:t>Излаз</a:t>
            </a:r>
            <a:r>
              <a:rPr lang="sr-Latn-CS" dirty="0" smtClean="0"/>
              <a:t>- </a:t>
            </a:r>
            <a:r>
              <a:rPr lang="sr-Cyrl-CS" dirty="0" smtClean="0"/>
              <a:t>примена </a:t>
            </a:r>
            <a:r>
              <a:rPr lang="sr-Cyrl-CS" dirty="0" smtClean="0">
                <a:solidFill>
                  <a:srgbClr val="FF0000"/>
                </a:solidFill>
              </a:rPr>
              <a:t>супраглотичних средстава, алтернативна ларингоскопијска средства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sr-Latn-CS" sz="2000" dirty="0" smtClean="0"/>
              <a:t>(Pepe, Crit Care 2001)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429388" y="5643578"/>
            <a:ext cx="137268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sr-Latn-C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irway</a:t>
            </a: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r-Cyrl-CS" dirty="0" smtClean="0"/>
              <a:t>Код трауматизованог- скоро увек отежана интубација. Нови водичи  </a:t>
            </a:r>
            <a:r>
              <a:rPr lang="en-US" dirty="0" smtClean="0"/>
              <a:t>ATLS</a:t>
            </a:r>
            <a:r>
              <a:rPr lang="sr-Cyrl-CS" dirty="0" smtClean="0"/>
              <a:t> препоручују евалуацију дисајног пута пре покушаја </a:t>
            </a:r>
            <a:r>
              <a:rPr lang="en-US" dirty="0" smtClean="0"/>
              <a:t>rapid </a:t>
            </a:r>
            <a:r>
              <a:rPr lang="en-US" dirty="0" smtClean="0"/>
              <a:t>sequence intubation (RSI).</a:t>
            </a:r>
          </a:p>
          <a:p>
            <a:pPr>
              <a:lnSpc>
                <a:spcPct val="80000"/>
              </a:lnSpc>
            </a:pPr>
            <a:r>
              <a:rPr lang="sr-Cyrl-CS" dirty="0" smtClean="0"/>
              <a:t>Потребна потврда добре позиције тубуса</a:t>
            </a:r>
            <a:r>
              <a:rPr lang="en-US" dirty="0" smtClean="0"/>
              <a:t> </a:t>
            </a:r>
            <a:r>
              <a:rPr lang="en-US" dirty="0" smtClean="0"/>
              <a:t>CO</a:t>
            </a:r>
            <a:r>
              <a:rPr lang="en-US" sz="2400" dirty="0" smtClean="0"/>
              <a:t>2</a:t>
            </a:r>
            <a:r>
              <a:rPr lang="sr-Cyrl-CS" sz="2400" dirty="0" smtClean="0"/>
              <a:t> </a:t>
            </a:r>
            <a:r>
              <a:rPr lang="sr-Cyrl-CS" dirty="0" smtClean="0"/>
              <a:t>детекторима </a:t>
            </a:r>
            <a:r>
              <a:rPr lang="sr-Cyrl-CS" dirty="0" smtClean="0"/>
              <a:t>(капнографија, колориметријске технике)</a:t>
            </a:r>
            <a:endParaRPr lang="en-US" dirty="0" smtClean="0"/>
          </a:p>
          <a:p>
            <a:endParaRPr lang="sr-Cyrl-C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Увод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Траума- водећи узрок смрти у популацији од 1 до 40 година</a:t>
            </a:r>
          </a:p>
          <a:p>
            <a:r>
              <a:rPr lang="sr-Cyrl-CS" dirty="0" smtClean="0"/>
              <a:t>Трећи по учесталости узрок смрти уопште</a:t>
            </a:r>
          </a:p>
          <a:p>
            <a:r>
              <a:rPr lang="sr-Cyrl-CS" i="1" dirty="0" smtClean="0">
                <a:solidFill>
                  <a:srgbClr val="FF0000"/>
                </a:solidFill>
              </a:rPr>
              <a:t>1/3 ових смрти је могла бити спречена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Cyrl-CS" b="1" dirty="0" smtClean="0"/>
              <a:t>Супраглотична средства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Latn-CS" b="1" i="1" dirty="0" smtClean="0">
                <a:solidFill>
                  <a:srgbClr val="FF0000"/>
                </a:solidFill>
              </a:rPr>
              <a:t>Laringealna maska</a:t>
            </a:r>
            <a:r>
              <a:rPr lang="sr-Cyrl-CS" b="1" i="1" dirty="0" smtClean="0">
                <a:solidFill>
                  <a:srgbClr val="FF0000"/>
                </a:solidFill>
              </a:rPr>
              <a:t> (ЛМА)</a:t>
            </a:r>
            <a:endParaRPr lang="sr-Latn-CS" b="1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После краткотрајне обуке успешно пласирање</a:t>
            </a:r>
            <a:endParaRPr lang="sr-Latn-CS" dirty="0" smtClean="0"/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Пласира се без забацивања главе</a:t>
            </a:r>
            <a:endParaRPr lang="sr-Latn-CS" dirty="0" smtClean="0"/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Минимална инсуфлација желудца ваздухом</a:t>
            </a:r>
            <a:endParaRPr lang="sr-Latn-CS" dirty="0" smtClean="0"/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Спречава аспирирање садржаја изнад ларинкса </a:t>
            </a:r>
          </a:p>
          <a:p>
            <a:pPr>
              <a:buFont typeface="Wingdings" pitchFamily="2" charset="2"/>
              <a:buChar char="Ø"/>
            </a:pPr>
            <a:r>
              <a:rPr lang="sr-Latn-CS" b="1" i="1" dirty="0" smtClean="0">
                <a:solidFill>
                  <a:srgbClr val="FFC000"/>
                </a:solidFill>
              </a:rPr>
              <a:t>Pro Seal LMA</a:t>
            </a:r>
            <a:r>
              <a:rPr lang="sr-Cyrl-CS" b="1" i="1" dirty="0" smtClean="0">
                <a:solidFill>
                  <a:srgbClr val="FFC000"/>
                </a:solidFill>
              </a:rPr>
              <a:t>, </a:t>
            </a:r>
            <a:r>
              <a:rPr lang="sr-Latn-CS" b="1" i="1" dirty="0" smtClean="0">
                <a:solidFill>
                  <a:srgbClr val="FFC000"/>
                </a:solidFill>
              </a:rPr>
              <a:t>Kombituba</a:t>
            </a:r>
            <a:r>
              <a:rPr lang="sr-Cyrl-CS" b="1" i="1" dirty="0" smtClean="0">
                <a:solidFill>
                  <a:srgbClr val="FFC000"/>
                </a:solidFill>
              </a:rPr>
              <a:t>, ларингеална туба</a:t>
            </a:r>
            <a:endParaRPr lang="sr-Latn-CS" b="1" i="1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sr-Latn-CS" i="1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sr-Cyrl-CS" b="1" dirty="0" smtClean="0"/>
              <a:t>Хируршко успостављање дисајног пута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525963"/>
          </a:xfrm>
        </p:spPr>
        <p:txBody>
          <a:bodyPr>
            <a:normAutofit/>
          </a:bodyPr>
          <a:lstStyle/>
          <a:p>
            <a:r>
              <a:rPr lang="sr-Latn-CS" dirty="0" smtClean="0">
                <a:solidFill>
                  <a:srgbClr val="FF0000"/>
                </a:solidFill>
              </a:rPr>
              <a:t>Needle krikotiroidotomija</a:t>
            </a:r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Привремено решење, потребан апарат за инсуфлацију кисеоника под високим притиском</a:t>
            </a:r>
            <a:r>
              <a:rPr lang="sr-Latn-CS" dirty="0" smtClean="0"/>
              <a:t> </a:t>
            </a:r>
            <a:endParaRPr lang="sr-Cyrl-CS" dirty="0" smtClean="0"/>
          </a:p>
          <a:p>
            <a:r>
              <a:rPr lang="sr-Cyrl-CS" dirty="0" smtClean="0">
                <a:solidFill>
                  <a:srgbClr val="FF0000"/>
                </a:solidFill>
              </a:rPr>
              <a:t>Хируршка/перкутана крикотироидотомија</a:t>
            </a:r>
            <a:endParaRPr lang="sr-Latn-CS" dirty="0" smtClean="0">
              <a:solidFill>
                <a:srgbClr val="FF0000"/>
              </a:solidFill>
            </a:endParaRPr>
          </a:p>
          <a:p>
            <a:r>
              <a:rPr lang="sr-Cyrl-CS" smtClean="0">
                <a:solidFill>
                  <a:srgbClr val="FF0000"/>
                </a:solidFill>
              </a:rPr>
              <a:t>Хируршка трахеостомија</a:t>
            </a:r>
            <a:r>
              <a:rPr lang="sr-Latn-CS" smtClean="0">
                <a:solidFill>
                  <a:srgbClr val="FF0000"/>
                </a:solidFill>
              </a:rPr>
              <a:t>-</a:t>
            </a:r>
            <a:r>
              <a:rPr lang="sr-Cyrl-CS" dirty="0" smtClean="0"/>
              <a:t>ретко индикована током реанимације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00892" y="5572140"/>
            <a:ext cx="137268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sr-Latn-C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irway</a:t>
            </a:r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Дисање - </a:t>
            </a:r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reathing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По успостављању дисајног пута идентификовати стања која непосредно угрожавају живот повређеног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 Тензиони </a:t>
            </a:r>
            <a:r>
              <a:rPr lang="sr-Cyrl-CS" dirty="0" smtClean="0"/>
              <a:t>пнеумоторакс</a:t>
            </a:r>
            <a:endParaRPr lang="sr-Cyrl-CS" dirty="0" smtClean="0"/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Отворени пнеумоторакс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Масивни хемоторакс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Торакални капак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Срчана тампонада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Дисање</a:t>
            </a:r>
            <a:r>
              <a:rPr lang="sr-Latn-CS" dirty="0" smtClean="0"/>
              <a:t> </a:t>
            </a:r>
            <a:r>
              <a:rPr lang="sr-Cyrl-CS" dirty="0" smtClean="0"/>
              <a:t> </a:t>
            </a:r>
            <a:r>
              <a:rPr lang="sr-Latn-CS" dirty="0" smtClean="0"/>
              <a:t>                     </a:t>
            </a:r>
            <a:r>
              <a:rPr lang="sr-Cyrl-CS" dirty="0" smtClean="0"/>
              <a:t>-процена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CS" dirty="0" smtClean="0"/>
              <a:t>Израз </a:t>
            </a:r>
            <a:r>
              <a:rPr lang="sr-Cyrl-CS" b="1" dirty="0" smtClean="0"/>
              <a:t>лица</a:t>
            </a:r>
            <a:r>
              <a:rPr lang="sr-Cyrl-CS" dirty="0" smtClean="0"/>
              <a:t> (дистрес, бол); бледило, цијаноза коже</a:t>
            </a:r>
          </a:p>
          <a:p>
            <a:r>
              <a:rPr lang="sr-Cyrl-CS" dirty="0" smtClean="0"/>
              <a:t>Инспекција, палпација </a:t>
            </a:r>
            <a:r>
              <a:rPr lang="sr-Cyrl-CS" b="1" dirty="0" smtClean="0"/>
              <a:t>врата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 Локални оток, рана- могућност оштећења дисајног пута, крвних судова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Субкутани емфизем- пнеумоторакс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Девијација трахеје- тензиони пнеумоторакс</a:t>
            </a:r>
          </a:p>
          <a:p>
            <a:pPr>
              <a:buFont typeface="Wingdings" pitchFamily="2" charset="2"/>
              <a:buChar char="ü"/>
            </a:pPr>
            <a:r>
              <a:rPr lang="sr-Cyrl-CS" dirty="0" smtClean="0"/>
              <a:t>Дистензија вена врата</a:t>
            </a:r>
            <a:r>
              <a:rPr lang="sr-Latn-CS" dirty="0" smtClean="0"/>
              <a:t>-</a:t>
            </a:r>
            <a:r>
              <a:rPr lang="sr-Cyrl-CS" dirty="0" smtClean="0"/>
              <a:t> повишен </a:t>
            </a:r>
            <a:r>
              <a:rPr lang="sr-Latn-CS" dirty="0" smtClean="0"/>
              <a:t>CV</a:t>
            </a:r>
            <a:r>
              <a:rPr lang="sr-Cyrl-CS" dirty="0" smtClean="0"/>
              <a:t> притисак </a:t>
            </a:r>
            <a:r>
              <a:rPr lang="sr-Latn-CS" dirty="0" smtClean="0"/>
              <a:t>(</a:t>
            </a:r>
            <a:r>
              <a:rPr lang="sr-Cyrl-CS" dirty="0" smtClean="0"/>
              <a:t>тензиони пнеумоторакс, тампонада, срчана инсуфицијенција, препуњеност)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28926" y="357166"/>
            <a:ext cx="2977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r-Latn-C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sr-Latn-C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reathing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Дисање </a:t>
            </a:r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reathing</a:t>
            </a:r>
            <a:r>
              <a:rPr lang="sr-Cyrl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процена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Инспекција и палпација </a:t>
            </a:r>
            <a:r>
              <a:rPr lang="sr-Cyrl-CS" b="1" dirty="0" smtClean="0"/>
              <a:t>грудног коша</a:t>
            </a:r>
          </a:p>
          <a:p>
            <a:r>
              <a:rPr lang="sr-Cyrl-CS" dirty="0" smtClean="0">
                <a:solidFill>
                  <a:srgbClr val="FF0000"/>
                </a:solidFill>
              </a:rPr>
              <a:t>фреквенца</a:t>
            </a:r>
            <a:r>
              <a:rPr lang="sr-Cyrl-CS" dirty="0" smtClean="0"/>
              <a:t>, дубина и квалитет респирација (плитко, </a:t>
            </a:r>
            <a:r>
              <a:rPr lang="sr-Cyrl-CS" dirty="0" smtClean="0">
                <a:solidFill>
                  <a:srgbClr val="FF0000"/>
                </a:solidFill>
              </a:rPr>
              <a:t>отежано</a:t>
            </a:r>
            <a:r>
              <a:rPr lang="sr-Cyrl-CS" dirty="0" smtClean="0"/>
              <a:t>, користи помоћну мускулатуру), симетричност покрета грудног коша (парадоксални покрети)</a:t>
            </a:r>
          </a:p>
          <a:p>
            <a:r>
              <a:rPr lang="sr-Cyrl-CS" dirty="0" smtClean="0"/>
              <a:t>Перкусија, аускултација (разлике између леве и десне стране)- проблем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Дисање (вентилација/оксигенација)</a:t>
            </a:r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reathing</a:t>
            </a:r>
            <a:r>
              <a:rPr lang="sr-Cyrl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Дати високе концентрације кисеоника</a:t>
            </a:r>
          </a:p>
          <a:p>
            <a:r>
              <a:rPr lang="sr-Cyrl-CS" dirty="0" smtClean="0"/>
              <a:t>Пулсна оксиметрија; капнометрија ако је пацијент интубиран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>
                <a:solidFill>
                  <a:srgbClr val="FF0000"/>
                </a:solidFill>
              </a:rPr>
              <a:t>Тензиони пнеумоторакс</a:t>
            </a:r>
            <a:r>
              <a:rPr lang="sr-Cyrl-CS" dirty="0" smtClean="0"/>
              <a:t> примарни преглед/третман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CS" dirty="0" smtClean="0"/>
              <a:t>брзо компромитовање плућне ф-је и циркулације- </a:t>
            </a:r>
            <a:r>
              <a:rPr lang="sr-Cyrl-CS" dirty="0" smtClean="0"/>
              <a:t>бол </a:t>
            </a:r>
            <a:r>
              <a:rPr lang="sr-Cyrl-CS" dirty="0" smtClean="0"/>
              <a:t>у грудима, респираторни дистрес, тахикардија, хипотензија, девијација трахеје, одсуство дисајног звука, дистензија вена врата</a:t>
            </a:r>
          </a:p>
          <a:p>
            <a:r>
              <a:rPr lang="sr-Cyrl-CS" dirty="0" smtClean="0">
                <a:solidFill>
                  <a:srgbClr val="FF0000"/>
                </a:solidFill>
              </a:rPr>
              <a:t>Хитна декомпресија </a:t>
            </a:r>
            <a:r>
              <a:rPr lang="sr-Cyrl-CS" dirty="0" smtClean="0"/>
              <a:t>широком канилом (други међуребарни простор, медиоклавикуларна линија), потом дрен</a:t>
            </a:r>
          </a:p>
          <a:p>
            <a:r>
              <a:rPr lang="sr-Cyrl-CS" sz="3600" i="1" dirty="0" smtClean="0"/>
              <a:t>Ртг грудног коша није неопходан за Дг</a:t>
            </a:r>
          </a:p>
          <a:p>
            <a:endParaRPr lang="sr-Cyrl-C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sr-Cyrl-CS" dirty="0" smtClean="0">
                <a:solidFill>
                  <a:srgbClr val="FF0000"/>
                </a:solidFill>
              </a:rPr>
              <a:t>хемоторакс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CS" sz="4000" dirty="0" smtClean="0"/>
              <a:t>надокнада циркулаторног волумена</a:t>
            </a:r>
          </a:p>
          <a:p>
            <a:r>
              <a:rPr lang="sr-Cyrl-CS" sz="4000" dirty="0" smtClean="0"/>
              <a:t>грудни дрен</a:t>
            </a:r>
          </a:p>
          <a:p>
            <a:r>
              <a:rPr lang="sr-Cyrl-CS" sz="4000" dirty="0" smtClean="0"/>
              <a:t>Торакотомија</a:t>
            </a:r>
          </a:p>
          <a:p>
            <a:pPr>
              <a:buNone/>
            </a:pPr>
            <a:r>
              <a:rPr lang="sr-Cyrl-CS" sz="4000" dirty="0" smtClean="0"/>
              <a:t>       &gt; 1500 мл-одмах</a:t>
            </a:r>
          </a:p>
          <a:p>
            <a:pPr>
              <a:buNone/>
            </a:pPr>
            <a:r>
              <a:rPr lang="sr-Cyrl-CS" sz="4000" dirty="0" smtClean="0"/>
              <a:t>        200мл/ч, током 2-4ч</a:t>
            </a:r>
          </a:p>
          <a:p>
            <a:pPr>
              <a:buNone/>
            </a:pPr>
            <a:endParaRPr lang="sr-Cyrl-CS" sz="4000" dirty="0" smtClean="0"/>
          </a:p>
          <a:p>
            <a:pPr>
              <a:buNone/>
            </a:pPr>
            <a:r>
              <a:rPr lang="sr-Cyrl-CS" sz="4000" dirty="0" smtClean="0"/>
              <a:t> </a:t>
            </a:r>
          </a:p>
          <a:p>
            <a:pPr>
              <a:buNone/>
            </a:pPr>
            <a:endParaRPr lang="sr-Cyrl-CS" sz="4000" dirty="0" smtClean="0"/>
          </a:p>
          <a:p>
            <a:pPr>
              <a:buNone/>
            </a:pPr>
            <a:endParaRPr lang="sr-Cyrl-CS" sz="4000" dirty="0" smtClean="0"/>
          </a:p>
          <a:p>
            <a:r>
              <a:rPr lang="sr-Cyrl-CS" sz="4000" dirty="0" smtClean="0"/>
              <a:t>РТГ грудног коша, ултразвук (</a:t>
            </a:r>
            <a:r>
              <a:rPr lang="sr-Latn-CS" sz="4000" dirty="0" smtClean="0"/>
              <a:t>FAST)</a:t>
            </a:r>
            <a:endParaRPr lang="sr-Cyrl-CS" sz="4000" dirty="0" smtClean="0"/>
          </a:p>
          <a:p>
            <a:pPr>
              <a:buNone/>
            </a:pPr>
            <a:endParaRPr lang="sr-Cyrl-CS" dirty="0" smtClean="0"/>
          </a:p>
        </p:txBody>
      </p:sp>
      <p:sp>
        <p:nvSpPr>
          <p:cNvPr id="5" name="Oval 4"/>
          <p:cNvSpPr/>
          <p:nvPr/>
        </p:nvSpPr>
        <p:spPr>
          <a:xfrm>
            <a:off x="571472" y="4071942"/>
            <a:ext cx="757242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400" dirty="0" smtClean="0"/>
              <a:t>Само масиван хемоторакс (преко 1,5л ) се може утврдити клинички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6357950" y="5643578"/>
            <a:ext cx="2041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sr-Latn-C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reathing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857232"/>
            <a:ext cx="8258204" cy="5268931"/>
          </a:xfrm>
        </p:spPr>
        <p:txBody>
          <a:bodyPr/>
          <a:lstStyle/>
          <a:p>
            <a:r>
              <a:rPr lang="sr-Cyrl-CS" b="1" dirty="0" smtClean="0">
                <a:solidFill>
                  <a:srgbClr val="FF0000"/>
                </a:solidFill>
              </a:rPr>
              <a:t>Торакални капак </a:t>
            </a:r>
            <a:r>
              <a:rPr lang="sr-Cyrl-CS" dirty="0" smtClean="0"/>
              <a:t>(парадоксални покрети грудног коша; величина капка и пратећа контузија плућа)- ако пацијент постаје прогресивно исцрпљен и хипоксемичан</a:t>
            </a:r>
          </a:p>
          <a:p>
            <a:endParaRPr lang="sr-Cyrl-CS" dirty="0" smtClean="0"/>
          </a:p>
          <a:p>
            <a:pPr>
              <a:buNone/>
            </a:pPr>
            <a:r>
              <a:rPr lang="sr-Cyrl-CS" dirty="0" smtClean="0"/>
              <a:t>        </a:t>
            </a:r>
          </a:p>
          <a:p>
            <a:pPr algn="ctr">
              <a:buNone/>
            </a:pPr>
            <a:r>
              <a:rPr lang="sr-Cyrl-CS" dirty="0" smtClean="0"/>
              <a:t>         интубација и механичка вентилација (реекспанзија плућа)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3929058" y="3143248"/>
            <a:ext cx="48463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86446" y="6000768"/>
            <a:ext cx="2041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sr-Latn-C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reathing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/>
          <a:lstStyle/>
          <a:p>
            <a:r>
              <a:rPr lang="sr-Cyrl-CS" b="1" dirty="0" smtClean="0">
                <a:solidFill>
                  <a:srgbClr val="FF0000"/>
                </a:solidFill>
              </a:rPr>
              <a:t>Отворени пнеумоторакс </a:t>
            </a:r>
            <a:r>
              <a:rPr lang="sr-Cyrl-CS" dirty="0" smtClean="0"/>
              <a:t>(&gt; 2/3 пречника трахеје)               затворити </a:t>
            </a:r>
            <a:r>
              <a:rPr lang="sr-Cyrl-CS" dirty="0" smtClean="0"/>
              <a:t>(са </a:t>
            </a:r>
            <a:r>
              <a:rPr lang="sr-Cyrl-CS" dirty="0" smtClean="0"/>
              <a:t>3 стране)</a:t>
            </a:r>
          </a:p>
          <a:p>
            <a:endParaRPr lang="sr-Cyrl-CS" dirty="0" smtClean="0"/>
          </a:p>
          <a:p>
            <a:r>
              <a:rPr lang="sr-Cyrl-CS" b="1" dirty="0" smtClean="0">
                <a:solidFill>
                  <a:srgbClr val="FF0000"/>
                </a:solidFill>
              </a:rPr>
              <a:t>Перикардна тампонада-</a:t>
            </a:r>
            <a:r>
              <a:rPr lang="sr-Latn-CS" b="1" dirty="0" smtClean="0">
                <a:solidFill>
                  <a:srgbClr val="FF0000"/>
                </a:solidFill>
              </a:rPr>
              <a:t> </a:t>
            </a:r>
            <a:r>
              <a:rPr lang="sr-Latn-CS" dirty="0" smtClean="0"/>
              <a:t>(dif Dg </a:t>
            </a:r>
            <a:r>
              <a:rPr lang="sr-Cyrl-CS" dirty="0" smtClean="0"/>
              <a:t>тензиони пнеумоторакс) </a:t>
            </a:r>
            <a:r>
              <a:rPr lang="sr-Cyrl-CS" dirty="0" smtClean="0"/>
              <a:t>урген. </a:t>
            </a:r>
            <a:r>
              <a:rPr lang="sr-Cyrl-CS" dirty="0" smtClean="0"/>
              <a:t>ултразвук </a:t>
            </a:r>
            <a:r>
              <a:rPr lang="sr-Latn-CS" dirty="0" smtClean="0"/>
              <a:t>-FAST</a:t>
            </a:r>
            <a:endParaRPr lang="sr-Cyrl-CS" dirty="0" smtClean="0"/>
          </a:p>
          <a:p>
            <a:pPr>
              <a:buNone/>
            </a:pPr>
            <a:r>
              <a:rPr lang="sr-Cyrl-CS" dirty="0" smtClean="0"/>
              <a:t>                  перикардиоцентеза, торакотомија</a:t>
            </a:r>
          </a:p>
          <a:p>
            <a:endParaRPr lang="sr-Cyrl-CS" dirty="0"/>
          </a:p>
        </p:txBody>
      </p:sp>
      <p:sp>
        <p:nvSpPr>
          <p:cNvPr id="4" name="Right Arrow 3"/>
          <p:cNvSpPr/>
          <p:nvPr/>
        </p:nvSpPr>
        <p:spPr>
          <a:xfrm>
            <a:off x="2571736" y="192880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CS"/>
          </a:p>
        </p:txBody>
      </p:sp>
      <p:sp>
        <p:nvSpPr>
          <p:cNvPr id="5" name="Right Arrow 4"/>
          <p:cNvSpPr/>
          <p:nvPr/>
        </p:nvSpPr>
        <p:spPr>
          <a:xfrm>
            <a:off x="1071538" y="414338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C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sr-Cyrl-CS" dirty="0" smtClean="0"/>
              <a:t>Када повређени умиру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CS" dirty="0" smtClean="0"/>
          </a:p>
          <a:p>
            <a:pPr algn="ctr">
              <a:buNone/>
            </a:pPr>
            <a:r>
              <a:rPr lang="sr-Cyrl-CS" i="1" dirty="0" smtClean="0"/>
              <a:t>Тримодална дистрибуција</a:t>
            </a:r>
          </a:p>
          <a:p>
            <a:endParaRPr lang="sr-Cyrl-CS" dirty="0" smtClean="0"/>
          </a:p>
          <a:p>
            <a:r>
              <a:rPr lang="sr-Cyrl-CS" dirty="0" smtClean="0"/>
              <a:t>Тренутна смрт (&lt; 1 сата)</a:t>
            </a:r>
          </a:p>
          <a:p>
            <a:r>
              <a:rPr lang="sr-Cyrl-CS" dirty="0" smtClean="0"/>
              <a:t>Рана смрт ( 1-3 сата) “</a:t>
            </a:r>
            <a:r>
              <a:rPr lang="sr-Cyrl-CS" b="1" dirty="0" smtClean="0"/>
              <a:t>златан сат</a:t>
            </a:r>
            <a:r>
              <a:rPr lang="sr-Cyrl-CS" dirty="0" smtClean="0"/>
              <a:t>”</a:t>
            </a:r>
          </a:p>
          <a:p>
            <a:pPr>
              <a:buNone/>
            </a:pPr>
            <a:r>
              <a:rPr lang="sr-Cyrl-CS" dirty="0" smtClean="0"/>
              <a:t>    (крварење ½; повреде ЦНС ½;)</a:t>
            </a:r>
          </a:p>
          <a:p>
            <a:r>
              <a:rPr lang="sr-Cyrl-CS" dirty="0" smtClean="0"/>
              <a:t>Касна смрт (2-4 недеље)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reathing </a:t>
            </a:r>
            <a:r>
              <a:rPr lang="sr-Cyrl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sr-Cyrl-CS" dirty="0" smtClean="0"/>
              <a:t>Дг замке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Диференцирати проблеме вентилације од опструкције дисајног пута</a:t>
            </a:r>
          </a:p>
          <a:p>
            <a:r>
              <a:rPr lang="sr-Cyrl-CS" dirty="0" smtClean="0"/>
              <a:t>Понекад после интубације и  механичке вентилације пацијента са пнеумотораксом може наступити погоршање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43570" y="5357826"/>
            <a:ext cx="22709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Breathing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</a:t>
            </a:r>
            <a:r>
              <a:rPr lang="sr-Cyrl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/контола крварења- </a:t>
            </a:r>
            <a:r>
              <a:rPr lang="sr-Cyrl-CS" dirty="0" smtClean="0"/>
              <a:t>процена(кр волумен</a:t>
            </a:r>
            <a:r>
              <a:rPr lang="en-US" dirty="0" smtClean="0"/>
              <a:t>&amp;cardiac output)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b="1" dirty="0" smtClean="0">
                <a:solidFill>
                  <a:srgbClr val="FF0000"/>
                </a:solidFill>
              </a:rPr>
              <a:t>Боја </a:t>
            </a:r>
            <a:r>
              <a:rPr lang="sr-Cyrl-CS" dirty="0" smtClean="0"/>
              <a:t>и температура коже, </a:t>
            </a:r>
            <a:r>
              <a:rPr lang="sr-Cyrl-CS" b="1" dirty="0" smtClean="0">
                <a:solidFill>
                  <a:srgbClr val="FF0000"/>
                </a:solidFill>
              </a:rPr>
              <a:t>стање свести</a:t>
            </a:r>
            <a:r>
              <a:rPr lang="sr-Cyrl-CS" dirty="0" smtClean="0"/>
              <a:t>,</a:t>
            </a:r>
          </a:p>
          <a:p>
            <a:pPr>
              <a:buNone/>
            </a:pPr>
            <a:r>
              <a:rPr lang="sr-Cyrl-CS" dirty="0" smtClean="0"/>
              <a:t>агитираност</a:t>
            </a:r>
            <a:endParaRPr lang="sr-Latn-CS" dirty="0" smtClean="0"/>
          </a:p>
          <a:p>
            <a:r>
              <a:rPr lang="sr-Cyrl-CS" dirty="0" smtClean="0"/>
              <a:t>Фреквенца и квалитет </a:t>
            </a:r>
            <a:r>
              <a:rPr lang="sr-Cyrl-CS" b="1" dirty="0" smtClean="0">
                <a:solidFill>
                  <a:srgbClr val="FF0000"/>
                </a:solidFill>
              </a:rPr>
              <a:t>пулса</a:t>
            </a:r>
            <a:r>
              <a:rPr lang="sr-Cyrl-CS" dirty="0" smtClean="0"/>
              <a:t>, крвни притисак, капиларно пуњење, периферна цијаноза, </a:t>
            </a:r>
          </a:p>
          <a:p>
            <a:r>
              <a:rPr lang="sr-Cyrl-CS" dirty="0" smtClean="0"/>
              <a:t>ЕКГ- мониторинг, пулсна окиметрија, </a:t>
            </a:r>
            <a:r>
              <a:rPr lang="sr-Latn-CS" dirty="0" smtClean="0"/>
              <a:t>RR</a:t>
            </a:r>
            <a:endParaRPr lang="sr-Cyrl-CS" dirty="0" smtClean="0"/>
          </a:p>
          <a:p>
            <a:r>
              <a:rPr lang="sr-Cyrl-CS" sz="2800" dirty="0" smtClean="0"/>
              <a:t>Уринарни катетер и назогастрична сонда, ако није контраиндиковано</a:t>
            </a:r>
            <a:endParaRPr lang="en-US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</a:t>
            </a:r>
            <a:r>
              <a:rPr lang="sr-Cyrl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/контрола крварења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r-Cyrl-CS" b="1" dirty="0" smtClean="0"/>
              <a:t>Зауставити спољашње крварење   </a:t>
            </a:r>
            <a:r>
              <a:rPr lang="sr-Cyrl-CS" dirty="0" smtClean="0"/>
              <a:t>компресивни завој</a:t>
            </a:r>
          </a:p>
          <a:p>
            <a:pPr>
              <a:buNone/>
            </a:pPr>
            <a:r>
              <a:rPr lang="sr-Cyrl-CS" dirty="0" smtClean="0"/>
              <a:t>    хируршка контрола крварења</a:t>
            </a:r>
          </a:p>
          <a:p>
            <a:pPr>
              <a:buNone/>
            </a:pPr>
            <a:r>
              <a:rPr lang="sr-Cyrl-CS" dirty="0" smtClean="0"/>
              <a:t>    </a:t>
            </a:r>
            <a:r>
              <a:rPr lang="sr-Cyrl-CS" dirty="0" smtClean="0"/>
              <a:t>вазопресори</a:t>
            </a:r>
            <a:endParaRPr lang="sr-Cyrl-CS" dirty="0" smtClean="0"/>
          </a:p>
          <a:p>
            <a:endParaRPr lang="sr-Cyrl-C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85786" y="3357562"/>
            <a:ext cx="228601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85786" y="3286124"/>
            <a:ext cx="2357454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37600" cy="914400"/>
          </a:xfrm>
        </p:spPr>
        <p:txBody>
          <a:bodyPr/>
          <a:lstStyle/>
          <a:p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</a:t>
            </a:r>
            <a:r>
              <a:rPr lang="sr-Cyrl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</a:t>
            </a:r>
            <a:r>
              <a:rPr lang="sr-Cyrl-CS" dirty="0" smtClean="0"/>
              <a:t> третман</a:t>
            </a:r>
            <a:endParaRPr lang="en-GB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1295400"/>
            <a:ext cx="8059737" cy="4724400"/>
          </a:xfrm>
        </p:spPr>
        <p:txBody>
          <a:bodyPr/>
          <a:lstStyle/>
          <a:p>
            <a:pPr>
              <a:buClr>
                <a:srgbClr val="BE0000"/>
              </a:buClr>
            </a:pPr>
            <a:r>
              <a:rPr lang="sr-Cyrl-CS" dirty="0" smtClean="0"/>
              <a:t>пласирати две периферне интравенске каниле великог промера ( централна вена)</a:t>
            </a:r>
            <a:endParaRPr lang="en-GB" dirty="0"/>
          </a:p>
          <a:p>
            <a:endParaRPr lang="en-GB" dirty="0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762000" y="3124200"/>
            <a:ext cx="31242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endParaRPr lang="en-GB" sz="2400" b="0"/>
          </a:p>
        </p:txBody>
      </p:sp>
      <p:pic>
        <p:nvPicPr>
          <p:cNvPr id="88071" name="Picture 7" descr="Fig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349500"/>
            <a:ext cx="4319588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8072" name="Picture 8" descr="Fig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565400"/>
            <a:ext cx="3816350" cy="30527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9318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3657600"/>
            <a:ext cx="34385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051560"/>
            <a:ext cx="3352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929058" y="1371600"/>
            <a:ext cx="5214942" cy="4105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80000"/>
              </a:lnSpc>
              <a:buClr>
                <a:schemeClr val="tx1"/>
              </a:buClr>
            </a:pPr>
            <a:endParaRPr lang="en-US" dirty="0" smtClean="0"/>
          </a:p>
          <a:p>
            <a:pPr lvl="1">
              <a:lnSpc>
                <a:spcPct val="8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US" sz="2800" dirty="0" smtClean="0"/>
              <a:t>  </a:t>
            </a:r>
            <a:r>
              <a:rPr lang="sr-Cyrl-CS" sz="3200" dirty="0" smtClean="0"/>
              <a:t>када није могуће обезбедити интраваскуларни пут-</a:t>
            </a:r>
          </a:p>
          <a:p>
            <a:pPr lvl="1">
              <a:lnSpc>
                <a:spcPct val="80000"/>
              </a:lnSpc>
              <a:buClr>
                <a:schemeClr val="tx1"/>
              </a:buClr>
            </a:pPr>
            <a:r>
              <a:rPr lang="sr-Cyrl-CS" sz="3200" b="1" dirty="0" smtClean="0">
                <a:solidFill>
                  <a:srgbClr val="0000FF"/>
                </a:solidFill>
              </a:rPr>
              <a:t>Интраосеални пут –</a:t>
            </a:r>
            <a:r>
              <a:rPr lang="sr-Cyrl-CS" sz="3200" dirty="0" smtClean="0">
                <a:solidFill>
                  <a:srgbClr val="0000FF"/>
                </a:solidFill>
              </a:rPr>
              <a:t>сигуран</a:t>
            </a:r>
            <a:r>
              <a:rPr lang="sr-Latn-CS" sz="3200" dirty="0" smtClean="0">
                <a:solidFill>
                  <a:srgbClr val="0000FF"/>
                </a:solidFill>
              </a:rPr>
              <a:t> </a:t>
            </a:r>
            <a:r>
              <a:rPr lang="sr-Cyrl-CS" sz="3200" dirty="0" smtClean="0">
                <a:solidFill>
                  <a:srgbClr val="0000FF"/>
                </a:solidFill>
              </a:rPr>
              <a:t>пут за надокнаду течности и примену лекова</a:t>
            </a:r>
            <a:endParaRPr lang="en-US" sz="3200" dirty="0" smtClean="0">
              <a:solidFill>
                <a:srgbClr val="0000FF"/>
              </a:solidFill>
            </a:endParaRPr>
          </a:p>
          <a:p>
            <a:pPr lvl="1">
              <a:lnSpc>
                <a:spcPct val="80000"/>
              </a:lnSpc>
              <a:buClr>
                <a:schemeClr val="tx1"/>
              </a:buClr>
            </a:pPr>
            <a:endParaRPr lang="en-US" sz="2800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Clr>
                <a:schemeClr val="tx1"/>
              </a:buClr>
            </a:pPr>
            <a:endParaRPr lang="en-US" sz="2800" dirty="0" smtClean="0"/>
          </a:p>
          <a:p>
            <a:pPr>
              <a:lnSpc>
                <a:spcPct val="8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066800"/>
            <a:ext cx="3352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615" y="990600"/>
            <a:ext cx="3598985" cy="255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990600"/>
            <a:ext cx="3598985" cy="255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928794" y="357166"/>
            <a:ext cx="4478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</a:t>
            </a:r>
            <a:r>
              <a:rPr lang="sr-Cyrl-CS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</a:t>
            </a:r>
            <a:r>
              <a:rPr lang="sr-Cyrl-CS" sz="3600" dirty="0" smtClean="0"/>
              <a:t> третман</a:t>
            </a:r>
            <a:endParaRPr lang="sr-Cyrl-C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</a:t>
            </a:r>
            <a:r>
              <a:rPr lang="sr-Cyrl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</a:t>
            </a:r>
            <a:r>
              <a:rPr lang="sr-Cyrl-CS" dirty="0" smtClean="0"/>
              <a:t> 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По убацивању каниле одмах узети крв за одређивање крвне групе и интерреакцију, комлетну крвну слику, биохемијске анализе</a:t>
            </a:r>
          </a:p>
          <a:p>
            <a:pPr>
              <a:buNone/>
            </a:pPr>
            <a:r>
              <a:rPr lang="sr-Cyrl-CS" dirty="0" smtClean="0"/>
              <a:t>   </a:t>
            </a:r>
            <a:r>
              <a:rPr lang="sr-Cyrl-CS" sz="2800" i="1" dirty="0" smtClean="0"/>
              <a:t>(ако је тешко аспирирати крв кроз канилу узорак крви узети из феморалне вене или артерије)</a:t>
            </a:r>
          </a:p>
          <a:p>
            <a:r>
              <a:rPr lang="sr-Cyrl-CS" dirty="0" smtClean="0"/>
              <a:t>Узети артеријску крв за гасне анализе (</a:t>
            </a:r>
            <a:r>
              <a:rPr lang="sr-Latn-CS" dirty="0" smtClean="0"/>
              <a:t>pH, laktati)</a:t>
            </a:r>
            <a:r>
              <a:rPr lang="sr-Cyrl-CS" dirty="0" smtClean="0"/>
              <a:t>- артеријска линија? </a:t>
            </a:r>
          </a:p>
          <a:p>
            <a:pPr>
              <a:buNone/>
            </a:pPr>
            <a:endParaRPr lang="en-US" sz="2800" i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</a:t>
            </a:r>
            <a:r>
              <a:rPr lang="sr-Cyrl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/контрола крварења-</a:t>
            </a:r>
            <a:r>
              <a:rPr lang="sr-Cyrl-CS" dirty="0" smtClean="0"/>
              <a:t> 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89119"/>
            <a:ext cx="8401080" cy="4525963"/>
          </a:xfrm>
        </p:spPr>
        <p:txBody>
          <a:bodyPr>
            <a:normAutofit/>
          </a:bodyPr>
          <a:lstStyle/>
          <a:p>
            <a:r>
              <a:rPr lang="sr-Cyrl-CS" dirty="0" smtClean="0"/>
              <a:t>Започети агресивну надокнаду циркулаторног волумена кристалоидима или колоидима- пратити одговор </a:t>
            </a:r>
            <a:r>
              <a:rPr lang="sr-Cyrl-CS" dirty="0" smtClean="0"/>
              <a:t>организма</a:t>
            </a:r>
            <a:endParaRPr lang="sr-Cyrl-CS" dirty="0" smtClean="0"/>
          </a:p>
          <a:p>
            <a:r>
              <a:rPr lang="sr-Cyrl-CS" dirty="0" smtClean="0"/>
              <a:t>Све растворе загрејати</a:t>
            </a:r>
          </a:p>
          <a:p>
            <a:r>
              <a:rPr lang="sr-Cyrl-CS" dirty="0" smtClean="0"/>
              <a:t>Ако хипотензија перзистира рана трансфузија крви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</a:t>
            </a:r>
            <a:r>
              <a:rPr lang="sr-Cyrl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/контрола крварења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ATLS</a:t>
            </a:r>
            <a:r>
              <a:rPr lang="sr-Cyrl-CS" dirty="0" smtClean="0"/>
              <a:t> балансиран концепт </a:t>
            </a:r>
            <a:r>
              <a:rPr lang="sr-Cyrl-CS" b="1" dirty="0" smtClean="0"/>
              <a:t>ограничене </a:t>
            </a:r>
            <a:r>
              <a:rPr lang="sr-Cyrl-CS" b="1" dirty="0" smtClean="0"/>
              <a:t>ресусцитације течностима (</a:t>
            </a:r>
            <a:r>
              <a:rPr lang="en-US" b="1" dirty="0" smtClean="0"/>
              <a:t>damage </a:t>
            </a:r>
            <a:r>
              <a:rPr lang="en-US" b="1" dirty="0" smtClean="0"/>
              <a:t>control</a:t>
            </a:r>
            <a:r>
              <a:rPr lang="sr-Cyrl-CS" b="1" dirty="0" smtClean="0"/>
              <a:t> </a:t>
            </a:r>
            <a:r>
              <a:rPr lang="sr-Cyrl-CS" b="1" dirty="0" smtClean="0"/>
              <a:t>ресусцитације).</a:t>
            </a:r>
            <a:r>
              <a:rPr lang="sr-Cyrl-CS" dirty="0" smtClean="0"/>
              <a:t> </a:t>
            </a:r>
            <a:r>
              <a:rPr lang="sr-Cyrl-CS" dirty="0" smtClean="0"/>
              <a:t>Рана претерана надокнада кристалоидима може довести до дилуције крви, </a:t>
            </a:r>
            <a:r>
              <a:rPr lang="sr-Cyrl-CS" dirty="0" smtClean="0"/>
              <a:t>пореметити </a:t>
            </a:r>
            <a:r>
              <a:rPr lang="sr-Cyrl-CS" dirty="0" smtClean="0"/>
              <a:t>хемостазне механизме и тако повећати крварење; али премало течности код крварећег, хипотензивног пацијента води искрвављењу.</a:t>
            </a:r>
            <a:endParaRPr lang="en-US" dirty="0" smtClean="0"/>
          </a:p>
          <a:p>
            <a:pPr>
              <a:lnSpc>
                <a:spcPct val="80000"/>
              </a:lnSpc>
            </a:pPr>
            <a:endParaRPr lang="en-US" dirty="0" smtClean="0"/>
          </a:p>
          <a:p>
            <a:endParaRPr lang="sr-Cyrl-C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</a:t>
            </a:r>
            <a:r>
              <a:rPr lang="sr-Cyrl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/контрола крварења-</a:t>
            </a:r>
            <a:r>
              <a:rPr lang="sr-Cyrl-CS" dirty="0" smtClean="0"/>
              <a:t> 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Код тешког хеморагијског шока одмах дати 0 негативне еритроците</a:t>
            </a:r>
          </a:p>
          <a:p>
            <a:r>
              <a:rPr lang="sr-Cyrl-CS" dirty="0" smtClean="0"/>
              <a:t>Рано дати пацијенту факторе коагулације и тромбоците</a:t>
            </a:r>
          </a:p>
          <a:p>
            <a:r>
              <a:rPr lang="sr-Cyrl-CS" dirty="0" smtClean="0"/>
              <a:t>Код великог крварења трансфузије 1:1:1 конц еритроцита :ССП:тромбоцита поправљају преживљавање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</a:t>
            </a:r>
            <a:r>
              <a:rPr lang="sr-Cyrl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/контрола крварења-</a:t>
            </a:r>
            <a:r>
              <a:rPr lang="sr-Cyrl-CS" dirty="0" smtClean="0"/>
              <a:t> 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 smtClean="0"/>
              <a:t>Ако перзистирају знаци хиповолемије (жеђ, базни дефицит, тахикардија, хипотензија)</a:t>
            </a:r>
          </a:p>
          <a:p>
            <a:endParaRPr lang="sr-Cyrl-CS" dirty="0" smtClean="0"/>
          </a:p>
          <a:p>
            <a:r>
              <a:rPr lang="sr-Cyrl-CS" dirty="0" smtClean="0"/>
              <a:t>Трагати за окултним крварењем (УЗ)</a:t>
            </a:r>
          </a:p>
          <a:p>
            <a:pPr marL="514350" indent="-514350">
              <a:buAutoNum type="arabicPeriod"/>
            </a:pPr>
            <a:r>
              <a:rPr lang="sr-Cyrl-CS" dirty="0" smtClean="0"/>
              <a:t>У грудном кошу (ургентна операција)</a:t>
            </a:r>
          </a:p>
          <a:p>
            <a:pPr marL="514350" indent="-514350">
              <a:buAutoNum type="arabicPeriod"/>
            </a:pPr>
            <a:r>
              <a:rPr lang="sr-Cyrl-CS" dirty="0" smtClean="0"/>
              <a:t>Интраабдоминално</a:t>
            </a:r>
          </a:p>
          <a:p>
            <a:pPr marL="514350" indent="-514350">
              <a:buAutoNum type="arabicPeriod"/>
            </a:pPr>
            <a:r>
              <a:rPr lang="sr-Cyrl-CS" dirty="0" smtClean="0"/>
              <a:t>Фрактуре фемура и карлице</a:t>
            </a:r>
          </a:p>
          <a:p>
            <a:pPr marL="514350" indent="-514350">
              <a:buAutoNum type="arabicPeriod"/>
            </a:pPr>
            <a:r>
              <a:rPr lang="sr-Cyrl-CS" dirty="0" smtClean="0"/>
              <a:t>Пентрантне повреде са лезијом артерија или вена</a:t>
            </a:r>
          </a:p>
          <a:p>
            <a:endParaRPr lang="sr-Cyrl-CS" dirty="0" smtClean="0"/>
          </a:p>
          <a:p>
            <a:endParaRPr lang="sr-Cyrl-C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214810" y="2500306"/>
            <a:ext cx="484632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sr-Cyrl-CS" dirty="0" smtClean="0"/>
              <a:t>Како смањити морталитет и морбидитет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/>
              <a:t>ATLS-</a:t>
            </a:r>
            <a:r>
              <a:rPr lang="sr-Latn-CS" dirty="0" smtClean="0"/>
              <a:t> </a:t>
            </a:r>
            <a:r>
              <a:rPr lang="sr-Cyrl-CS" b="1" dirty="0" smtClean="0">
                <a:solidFill>
                  <a:srgbClr val="FF0000"/>
                </a:solidFill>
              </a:rPr>
              <a:t>протокол </a:t>
            </a:r>
          </a:p>
          <a:p>
            <a:pPr>
              <a:buNone/>
            </a:pPr>
            <a:r>
              <a:rPr lang="sr-Cyrl-CS" b="1" dirty="0" smtClean="0">
                <a:solidFill>
                  <a:srgbClr val="FF0000"/>
                </a:solidFill>
              </a:rPr>
              <a:t>    </a:t>
            </a:r>
            <a:r>
              <a:rPr lang="sr-Cyrl-CS" dirty="0" smtClean="0"/>
              <a:t>прехоспитално и хоспитално</a:t>
            </a:r>
          </a:p>
          <a:p>
            <a:r>
              <a:rPr lang="sr-Cyrl-CS" dirty="0" smtClean="0"/>
              <a:t>Скратити </a:t>
            </a:r>
            <a:r>
              <a:rPr lang="sr-Cyrl-CS" b="1" dirty="0" smtClean="0">
                <a:solidFill>
                  <a:srgbClr val="FF0000"/>
                </a:solidFill>
              </a:rPr>
              <a:t>време</a:t>
            </a:r>
            <a:r>
              <a:rPr lang="sr-Cyrl-CS" dirty="0" smtClean="0"/>
              <a:t> транспорта, процене и стабилизације прехоспитално и у УЦ</a:t>
            </a:r>
          </a:p>
          <a:p>
            <a:pPr algn="ctr">
              <a:buNone/>
            </a:pPr>
            <a:r>
              <a:rPr lang="sr-Cyrl-CS" dirty="0"/>
              <a:t> 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</a:t>
            </a:r>
            <a:r>
              <a:rPr lang="sr-Cyrl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/контрола крварења-</a:t>
            </a:r>
            <a:r>
              <a:rPr lang="sr-Cyrl-CS" dirty="0" smtClean="0"/>
              <a:t> третман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Спречити хипотермију</a:t>
            </a:r>
          </a:p>
          <a:p>
            <a:r>
              <a:rPr lang="sr-Cyrl-CS" dirty="0" smtClean="0"/>
              <a:t>“летална тријада”</a:t>
            </a:r>
            <a:r>
              <a:rPr lang="sr-Latn-CS" dirty="0" smtClean="0"/>
              <a:t>-</a:t>
            </a:r>
            <a:r>
              <a:rPr lang="sr-Cyrl-CS" dirty="0" smtClean="0"/>
              <a:t> хипотермија, ацидоза, коагулопатија- главни узрок морталитета и морбидитета код повређених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785786" y="500042"/>
          <a:ext cx="6929486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500826" y="5000636"/>
            <a:ext cx="2000264" cy="369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Latn-CS" b="1" i="1" dirty="0" smtClean="0">
                <a:solidFill>
                  <a:schemeClr val="tx1"/>
                </a:solidFill>
              </a:rPr>
              <a:t>Začarani  krug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5929330"/>
            <a:ext cx="4334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3200" dirty="0" smtClean="0"/>
              <a:t>Damage Control  Surgery</a:t>
            </a:r>
            <a:endParaRPr lang="sr-Cyrl-CS" sz="3200" dirty="0"/>
          </a:p>
        </p:txBody>
      </p:sp>
      <p:sp>
        <p:nvSpPr>
          <p:cNvPr id="5" name="Down Arrow 4"/>
          <p:cNvSpPr/>
          <p:nvPr/>
        </p:nvSpPr>
        <p:spPr>
          <a:xfrm>
            <a:off x="4071934" y="485776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 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</a:t>
            </a:r>
            <a:r>
              <a:rPr lang="sr-Latn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irkulacija </a:t>
            </a:r>
            <a:r>
              <a:rPr lang="sr-Cyrl-C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sr-Cyrl-CS" dirty="0" smtClean="0"/>
              <a:t>Дг замке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Код деце имамо мало клиничких знакова хиповолемије, знаци шока тек код великих губитака крви</a:t>
            </a:r>
          </a:p>
          <a:p>
            <a:r>
              <a:rPr lang="sr-Cyrl-CS" dirty="0" smtClean="0"/>
              <a:t>Код старих фреквенца пулса и систолни притисак лоше корелирају са </a:t>
            </a:r>
            <a:r>
              <a:rPr lang="sr-Latn-CS" dirty="0" smtClean="0"/>
              <a:t>cardiac output-om</a:t>
            </a:r>
            <a:r>
              <a:rPr lang="sr-Cyrl-CS" dirty="0" smtClean="0"/>
              <a:t>; мале резерве- код крварења брза декомпензација; код </a:t>
            </a:r>
            <a:r>
              <a:rPr lang="en-US" dirty="0" err="1" smtClean="0"/>
              <a:t>Th</a:t>
            </a:r>
            <a:r>
              <a:rPr lang="el-GR" dirty="0" smtClean="0">
                <a:cs typeface="Times New Roman"/>
              </a:rPr>
              <a:t>β</a:t>
            </a:r>
            <a:r>
              <a:rPr lang="en-US" dirty="0" smtClean="0">
                <a:cs typeface="Times New Roman"/>
              </a:rPr>
              <a:t> </a:t>
            </a:r>
            <a:r>
              <a:rPr lang="sr-Cyrl-CS" dirty="0" smtClean="0">
                <a:cs typeface="Times New Roman"/>
              </a:rPr>
              <a:t>блокерима изостаје компензаторна тахикардија</a:t>
            </a:r>
            <a:endParaRPr lang="sr-Latn-CS" dirty="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</a:t>
            </a:r>
            <a:r>
              <a:rPr lang="sr-Latn-C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isability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sr-Latn-CS" dirty="0" smtClean="0"/>
              <a:t>Disfunkcija CNS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/>
          </a:bodyPr>
          <a:lstStyle/>
          <a:p>
            <a:r>
              <a:rPr lang="sr-Cyrl-CS" dirty="0" smtClean="0"/>
              <a:t>Степен поремећаја свести- индикатор перфузије мозга</a:t>
            </a:r>
          </a:p>
          <a:p>
            <a:r>
              <a:rPr lang="sr-Latn-CS" b="1" dirty="0" smtClean="0">
                <a:solidFill>
                  <a:srgbClr val="FF0000"/>
                </a:solidFill>
              </a:rPr>
              <a:t>Glasgow Coma Score</a:t>
            </a:r>
          </a:p>
          <a:p>
            <a:pPr>
              <a:buNone/>
            </a:pPr>
            <a:r>
              <a:rPr lang="sr-Latn-CS" dirty="0" smtClean="0"/>
              <a:t>Ili kraće </a:t>
            </a:r>
            <a:r>
              <a:rPr lang="sr-Latn-CS" b="1" dirty="0" smtClean="0">
                <a:solidFill>
                  <a:srgbClr val="FF0000"/>
                </a:solidFill>
              </a:rPr>
              <a:t>AVPU</a:t>
            </a:r>
            <a:r>
              <a:rPr lang="sr-Latn-CS" dirty="0" smtClean="0"/>
              <a:t>: A   </a:t>
            </a:r>
            <a:r>
              <a:rPr lang="sr-Latn-CS" i="1" dirty="0" smtClean="0"/>
              <a:t>alert </a:t>
            </a:r>
          </a:p>
          <a:p>
            <a:pPr>
              <a:buNone/>
            </a:pPr>
            <a:r>
              <a:rPr lang="sr-Latn-CS" dirty="0" smtClean="0"/>
              <a:t>                            V    </a:t>
            </a:r>
            <a:r>
              <a:rPr lang="sr-Latn-CS" i="1" dirty="0" smtClean="0"/>
              <a:t>to verbal stimuli</a:t>
            </a:r>
          </a:p>
          <a:p>
            <a:pPr>
              <a:buNone/>
            </a:pPr>
            <a:r>
              <a:rPr lang="sr-Latn-CS" dirty="0" smtClean="0"/>
              <a:t>                            P    </a:t>
            </a:r>
            <a:r>
              <a:rPr lang="sr-Latn-CS" i="1" dirty="0" smtClean="0"/>
              <a:t>to painful stimuli</a:t>
            </a:r>
          </a:p>
          <a:p>
            <a:pPr>
              <a:buNone/>
            </a:pPr>
            <a:r>
              <a:rPr lang="sr-Latn-CS" dirty="0" smtClean="0"/>
              <a:t>                            U    </a:t>
            </a:r>
            <a:r>
              <a:rPr lang="sr-Latn-CS" i="1" dirty="0" smtClean="0"/>
              <a:t>unresponsive</a:t>
            </a:r>
            <a:endParaRPr lang="en-US" i="1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D</a:t>
            </a:r>
            <a:r>
              <a:rPr lang="sr-Latn-CS" dirty="0" smtClean="0"/>
              <a:t>isfunkcija CNS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b="1" dirty="0" smtClean="0">
                <a:solidFill>
                  <a:srgbClr val="FF0000"/>
                </a:solidFill>
              </a:rPr>
              <a:t>Зенице</a:t>
            </a:r>
          </a:p>
          <a:p>
            <a:pPr>
              <a:buNone/>
            </a:pPr>
            <a:r>
              <a:rPr lang="sr-Cyrl-CS" dirty="0" smtClean="0"/>
              <a:t>    (величина, једнакост, реакција на светлост)</a:t>
            </a:r>
          </a:p>
          <a:p>
            <a:r>
              <a:rPr lang="sr-Cyrl-CS" b="1" dirty="0" smtClean="0">
                <a:solidFill>
                  <a:srgbClr val="FF0000"/>
                </a:solidFill>
              </a:rPr>
              <a:t>Покрети екстремитета</a:t>
            </a:r>
          </a:p>
          <a:p>
            <a:pPr>
              <a:buNone/>
            </a:pPr>
            <a:r>
              <a:rPr lang="sr-Cyrl-CS" dirty="0" smtClean="0"/>
              <a:t>    (знаци латерализације)</a:t>
            </a:r>
          </a:p>
          <a:p>
            <a:pPr>
              <a:buNone/>
            </a:pPr>
            <a:r>
              <a:rPr lang="sr-Cyrl-CS" dirty="0" smtClean="0"/>
              <a:t>Кратко неуролошко испитивање понављати- свако погоршање- </a:t>
            </a:r>
            <a:r>
              <a:rPr lang="sr-Cyrl-CS" b="1" dirty="0" smtClean="0"/>
              <a:t>ХИТАН СКЕНЕР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D</a:t>
            </a:r>
            <a:r>
              <a:rPr lang="sr-Latn-CS" dirty="0" smtClean="0"/>
              <a:t>isfunkcija CNS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b="1" dirty="0" smtClean="0">
                <a:solidFill>
                  <a:srgbClr val="FF0000"/>
                </a:solidFill>
              </a:rPr>
              <a:t>Повреда мозга</a:t>
            </a:r>
          </a:p>
          <a:p>
            <a:r>
              <a:rPr lang="sr-Cyrl-CS" b="1" dirty="0" smtClean="0"/>
              <a:t>Смањена церебрална оксигенација-АБЦ</a:t>
            </a:r>
          </a:p>
          <a:p>
            <a:r>
              <a:rPr lang="sr-Cyrl-CS" b="1" dirty="0" smtClean="0"/>
              <a:t>Шок (перфузија)-АБЦ</a:t>
            </a:r>
          </a:p>
          <a:p>
            <a:r>
              <a:rPr lang="sr-Cyrl-CS" dirty="0" smtClean="0"/>
              <a:t>Други узроци, ако искључимо прва три:</a:t>
            </a:r>
          </a:p>
          <a:p>
            <a:pPr>
              <a:buNone/>
            </a:pPr>
            <a:r>
              <a:rPr lang="sr-Cyrl-CS" sz="2800" dirty="0" smtClean="0"/>
              <a:t>Алкохол                                    епилепсија</a:t>
            </a:r>
          </a:p>
          <a:p>
            <a:pPr>
              <a:buNone/>
            </a:pPr>
            <a:r>
              <a:rPr lang="sr-Cyrl-CS" sz="2800" dirty="0" smtClean="0"/>
              <a:t>Дијабетес/инсулин                инфекција</a:t>
            </a:r>
          </a:p>
          <a:p>
            <a:pPr>
              <a:buNone/>
            </a:pPr>
            <a:r>
              <a:rPr lang="sr-Cyrl-CS" sz="2800" dirty="0" smtClean="0"/>
              <a:t>Тровања/лекови                    псхијатријски поремећаји</a:t>
            </a:r>
          </a:p>
          <a:p>
            <a:pPr>
              <a:buNone/>
            </a:pPr>
            <a:r>
              <a:rPr lang="sr-Cyrl-CS" sz="2800" dirty="0" smtClean="0"/>
              <a:t>Уреа/метаболичка                опијати</a:t>
            </a:r>
            <a:endParaRPr lang="en-US" sz="28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D</a:t>
            </a:r>
            <a:r>
              <a:rPr lang="sr-Latn-CS" dirty="0" smtClean="0"/>
              <a:t>isfunkcija CNS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CS" b="1" dirty="0" smtClean="0"/>
              <a:t>Терапијске опције:</a:t>
            </a:r>
          </a:p>
          <a:p>
            <a:r>
              <a:rPr lang="sr-Cyrl-CS" dirty="0" smtClean="0"/>
              <a:t>Кисеоник</a:t>
            </a:r>
          </a:p>
          <a:p>
            <a:r>
              <a:rPr lang="sr-Cyrl-CS" dirty="0" smtClean="0"/>
              <a:t>Надокнада циркулаторног волумена</a:t>
            </a:r>
          </a:p>
          <a:p>
            <a:r>
              <a:rPr lang="sr-Cyrl-CS" dirty="0" smtClean="0"/>
              <a:t>Манитол</a:t>
            </a:r>
          </a:p>
          <a:p>
            <a:r>
              <a:rPr lang="sr-Cyrl-CS" dirty="0" smtClean="0"/>
              <a:t>Хипервентилација</a:t>
            </a:r>
          </a:p>
          <a:p>
            <a:r>
              <a:rPr lang="sr-Cyrl-CS" dirty="0" smtClean="0"/>
              <a:t>Метилпреднизолон (повреде кичмене мождине са неуролошким дефицитом)</a:t>
            </a:r>
            <a:r>
              <a:rPr lang="sr-Latn-CS" b="1" dirty="0" smtClean="0">
                <a:solidFill>
                  <a:srgbClr val="FF0000"/>
                </a:solidFill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E</a:t>
            </a:r>
            <a:r>
              <a:rPr lang="sr-Latn-CS" dirty="0" smtClean="0"/>
              <a:t>xposure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CS" dirty="0" smtClean="0"/>
              <a:t>Комплетно скинути пацијента</a:t>
            </a:r>
          </a:p>
          <a:p>
            <a:r>
              <a:rPr lang="sr-Cyrl-CS" dirty="0" smtClean="0"/>
              <a:t>Спречити расхлађивање</a:t>
            </a:r>
          </a:p>
          <a:p>
            <a:r>
              <a:rPr lang="sr-Cyrl-CS" dirty="0" smtClean="0"/>
              <a:t>Комплетан преглед “од гаве до </a:t>
            </a:r>
            <a:r>
              <a:rPr lang="sr-Cyrl-CS" dirty="0" smtClean="0"/>
              <a:t>пете”, кратко</a:t>
            </a:r>
            <a:endParaRPr lang="sr-Cyrl-CS" dirty="0" smtClean="0"/>
          </a:p>
          <a:p>
            <a:pPr>
              <a:buNone/>
            </a:pPr>
            <a:endParaRPr lang="sr-Cyrl-CS" dirty="0" smtClean="0"/>
          </a:p>
          <a:p>
            <a:pPr algn="ctr">
              <a:buNone/>
            </a:pPr>
            <a:r>
              <a:rPr lang="sr-Cyrl-CS" i="1" dirty="0" smtClean="0"/>
              <a:t>Не можете лечити оно што нисте открили</a:t>
            </a:r>
            <a:endParaRPr lang="en-US" i="1" dirty="0" smtClean="0"/>
          </a:p>
          <a:p>
            <a:pPr>
              <a:buNone/>
            </a:pPr>
            <a:endParaRPr lang="sr-Cyrl-CS" dirty="0" smtClean="0"/>
          </a:p>
          <a:p>
            <a:pPr>
              <a:buNone/>
            </a:pPr>
            <a:r>
              <a:rPr lang="sr-Cyrl-CS" dirty="0" smtClean="0"/>
              <a:t>   </a:t>
            </a:r>
            <a:endParaRPr lang="en-US" sz="2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285852" y="4929198"/>
            <a:ext cx="63519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Cyrl-CS" sz="2400" dirty="0" smtClean="0"/>
              <a:t>Секундарни преглед тек након нормализације </a:t>
            </a:r>
          </a:p>
          <a:p>
            <a:pPr algn="ctr"/>
            <a:r>
              <a:rPr lang="sr-Cyrl-CS" sz="2400" dirty="0" smtClean="0"/>
              <a:t>виталних параметара</a:t>
            </a:r>
            <a:endParaRPr lang="sr-Cyrl-CS" sz="24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sr-Cyrl-CS" dirty="0" smtClean="0"/>
              <a:t>Аналгезија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Терапија бола још током примарног прегледа и ресусцитације, осим</a:t>
            </a:r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Х</a:t>
            </a:r>
            <a:r>
              <a:rPr lang="sr-Cyrl-CS" dirty="0" smtClean="0"/>
              <a:t>емодинамска </a:t>
            </a:r>
            <a:r>
              <a:rPr lang="sr-Cyrl-CS" dirty="0" smtClean="0"/>
              <a:t>нестабилност</a:t>
            </a:r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Респираторна депресија</a:t>
            </a:r>
          </a:p>
          <a:p>
            <a:pPr>
              <a:buFont typeface="Wingdings" pitchFamily="2" charset="2"/>
              <a:buChar char="Ø"/>
            </a:pPr>
            <a:r>
              <a:rPr lang="sr-Cyrl-CS" dirty="0" smtClean="0"/>
              <a:t>Дубока кома</a:t>
            </a:r>
          </a:p>
          <a:p>
            <a:r>
              <a:rPr lang="sr-Latn-CS" dirty="0" smtClean="0"/>
              <a:t>Th </a:t>
            </a:r>
            <a:r>
              <a:rPr lang="sr-Cyrl-CS" dirty="0" smtClean="0"/>
              <a:t>избора опиоиди интравенски</a:t>
            </a:r>
            <a:endParaRPr lang="sr-Cyrl-C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Додатак примарном прегледу и ресусцитацији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Ртг Дг (грудни кош, карлица,вратна кичма)</a:t>
            </a:r>
          </a:p>
          <a:p>
            <a:r>
              <a:rPr lang="sr-Cyrl-CS" dirty="0" smtClean="0"/>
              <a:t>Ултразвук (ФАСТ)</a:t>
            </a:r>
          </a:p>
          <a:p>
            <a:r>
              <a:rPr lang="sr-Cyrl-CS" dirty="0" smtClean="0"/>
              <a:t>ККС, интереакција</a:t>
            </a:r>
          </a:p>
          <a:p>
            <a:r>
              <a:rPr lang="sr-Cyrl-CS" dirty="0" smtClean="0"/>
              <a:t>Уринарни и гастрични катетер</a:t>
            </a:r>
          </a:p>
          <a:p>
            <a:r>
              <a:rPr lang="sr-Cyrl-CS" dirty="0" smtClean="0"/>
              <a:t>Гасне анализе артеријске крви</a:t>
            </a:r>
          </a:p>
          <a:p>
            <a:r>
              <a:rPr lang="sr-Cyrl-CS" dirty="0" smtClean="0"/>
              <a:t>Пулсна оксиметрија, капнометрија</a:t>
            </a:r>
          </a:p>
          <a:p>
            <a:r>
              <a:rPr lang="sr-Cyrl-CS" dirty="0" smtClean="0"/>
              <a:t>ЕКГ мониторинг, крвни притисак</a:t>
            </a:r>
            <a:endParaRPr lang="sr-Cyrl-CS" dirty="0"/>
          </a:p>
        </p:txBody>
      </p:sp>
      <p:sp>
        <p:nvSpPr>
          <p:cNvPr id="4" name="Rectangle 3"/>
          <p:cNvSpPr/>
          <p:nvPr/>
        </p:nvSpPr>
        <p:spPr>
          <a:xfrm>
            <a:off x="6858016" y="2071678"/>
            <a:ext cx="2000264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2800" dirty="0" smtClean="0"/>
              <a:t>FAST</a:t>
            </a:r>
          </a:p>
          <a:p>
            <a:r>
              <a:rPr lang="en-US" sz="2400" dirty="0" smtClean="0"/>
              <a:t> </a:t>
            </a:r>
            <a:r>
              <a:rPr lang="sr-Latn-CS" sz="2400" dirty="0" smtClean="0"/>
              <a:t>   </a:t>
            </a:r>
            <a:r>
              <a:rPr lang="en-US" sz="2400" dirty="0" smtClean="0"/>
              <a:t>Focus</a:t>
            </a:r>
          </a:p>
          <a:p>
            <a:r>
              <a:rPr lang="en-US" sz="2400" dirty="0" smtClean="0"/>
              <a:t>    Assessment</a:t>
            </a:r>
          </a:p>
          <a:p>
            <a:r>
              <a:rPr lang="en-US" sz="2400" dirty="0" smtClean="0"/>
              <a:t>    </a:t>
            </a:r>
            <a:r>
              <a:rPr lang="en-US" sz="2400" dirty="0" err="1" smtClean="0"/>
              <a:t>Sonography</a:t>
            </a:r>
            <a:r>
              <a:rPr lang="en-US" sz="2400" dirty="0" smtClean="0"/>
              <a:t> </a:t>
            </a:r>
            <a:r>
              <a:rPr lang="sr-Latn-CS" sz="2400" dirty="0" smtClean="0"/>
              <a:t>                  </a:t>
            </a:r>
            <a:r>
              <a:rPr lang="en-US" sz="2400" dirty="0" smtClean="0"/>
              <a:t>in</a:t>
            </a:r>
            <a:r>
              <a:rPr lang="sr-Latn-CS" sz="2400" dirty="0" smtClean="0"/>
              <a:t> </a:t>
            </a:r>
            <a:r>
              <a:rPr lang="en-US" sz="2400" dirty="0" smtClean="0"/>
              <a:t>Trauma</a:t>
            </a:r>
            <a:endParaRPr lang="sr-Cyrl-C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sr-Cyrl-CS" dirty="0" smtClean="0"/>
              <a:t>Златан сат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Шансе за преживљавање тешко повређеног су веће, уколико </a:t>
            </a:r>
            <a:r>
              <a:rPr lang="sr-Cyrl-CS" dirty="0" smtClean="0"/>
              <a:t>збрињавање</a:t>
            </a:r>
            <a:r>
              <a:rPr lang="sr-Latn-CS" dirty="0" smtClean="0"/>
              <a:t> </a:t>
            </a:r>
            <a:r>
              <a:rPr lang="sr-Cyrl-CS" dirty="0" smtClean="0"/>
              <a:t>повређеног </a:t>
            </a:r>
            <a:r>
              <a:rPr lang="sr-Cyrl-CS" dirty="0" smtClean="0"/>
              <a:t>у операционој сали започне у оквиру сат времена од повређивања</a:t>
            </a:r>
          </a:p>
          <a:p>
            <a:pPr algn="r">
              <a:buNone/>
            </a:pPr>
            <a:r>
              <a:rPr lang="sr-Latn-CS" i="1" dirty="0" smtClean="0"/>
              <a:t>R Adams Cowely</a:t>
            </a:r>
            <a:r>
              <a:rPr lang="sr-Cyrl-CS" i="1" dirty="0" smtClean="0"/>
              <a:t> </a:t>
            </a:r>
            <a:endParaRPr lang="sr-Cyrl-CS" i="1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404812"/>
            <a:ext cx="8820150" cy="1809741"/>
          </a:xfrm>
          <a:noFill/>
        </p:spPr>
        <p:txBody>
          <a:bodyPr>
            <a:normAutofit fontScale="90000"/>
          </a:bodyPr>
          <a:lstStyle/>
          <a:p>
            <a:r>
              <a:rPr lang="sr-Cyrl-CS" sz="3600" i="1" dirty="0" smtClean="0"/>
              <a:t>Преживљавње након срчаног застоја узрокованог тешком траумом је мање од 1%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sz="4400" dirty="0" smtClean="0">
              <a:latin typeface="Univers (W1)" charset="0"/>
            </a:endParaRPr>
          </a:p>
        </p:txBody>
      </p:sp>
      <p:pic>
        <p:nvPicPr>
          <p:cNvPr id="27651" name="Picture 4" descr="88ES20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00240"/>
            <a:ext cx="7416800" cy="471488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закључак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CS" dirty="0" smtClean="0"/>
              <a:t>Приоритет успостављање дисајног пута, вентилације, оксигенације и перфузије</a:t>
            </a:r>
          </a:p>
          <a:p>
            <a:r>
              <a:rPr lang="sr-Cyrl-CS" dirty="0" smtClean="0"/>
              <a:t>Овладавање техникама успостављања дисајног пута, грудне декомпресије и успостављања венског пута особља у пријемним одељењима</a:t>
            </a:r>
          </a:p>
          <a:p>
            <a:r>
              <a:rPr lang="sr-Cyrl-CS" dirty="0" smtClean="0"/>
              <a:t>Мултидисциплинарни, координисани приступ- хирург, ортопед, радиолог, анестезиолог, медицинске сестре. </a:t>
            </a:r>
            <a:r>
              <a:rPr lang="sr-Cyrl-CS" b="1" dirty="0" smtClean="0"/>
              <a:t>Вођа тима</a:t>
            </a:r>
            <a:r>
              <a:rPr lang="sr-Cyrl-CS" dirty="0" smtClean="0"/>
              <a:t>.</a:t>
            </a:r>
          </a:p>
          <a:p>
            <a:pPr>
              <a:buNone/>
            </a:pPr>
            <a:endParaRPr lang="sr-Cyrl-CS" dirty="0" smtClean="0"/>
          </a:p>
          <a:p>
            <a:pPr algn="ctr">
              <a:buNone/>
            </a:pPr>
            <a:r>
              <a:rPr lang="sr-Cyrl-CS" i="1" dirty="0" smtClean="0">
                <a:solidFill>
                  <a:srgbClr val="FF0000"/>
                </a:solidFill>
              </a:rPr>
              <a:t>Смањење морбидитета и морталитета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sr-Cyrl-CS" dirty="0" smtClean="0"/>
              <a:t>Збрињавање тешко повређеног према </a:t>
            </a:r>
            <a:r>
              <a:rPr lang="sr-Latn-CS" dirty="0" smtClean="0"/>
              <a:t>ATLS</a:t>
            </a:r>
            <a:r>
              <a:rPr lang="sr-Cyrl-CS" dirty="0"/>
              <a:t> </a:t>
            </a:r>
            <a:r>
              <a:rPr lang="sr-Cyrl-CS" dirty="0" smtClean="0"/>
              <a:t>протоколу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 anchor="t"/>
          <a:lstStyle/>
          <a:p>
            <a:r>
              <a:rPr lang="sr-Cyrl-CS" b="1" dirty="0" smtClean="0">
                <a:solidFill>
                  <a:srgbClr val="FF0000"/>
                </a:solidFill>
              </a:rPr>
              <a:t>Примарни преглед (15 сек) </a:t>
            </a:r>
            <a:r>
              <a:rPr lang="sr-Cyrl-CS" dirty="0" smtClean="0"/>
              <a:t>и истовремена</a:t>
            </a:r>
          </a:p>
          <a:p>
            <a:r>
              <a:rPr lang="sr-Cyrl-CS" b="1" dirty="0" smtClean="0">
                <a:solidFill>
                  <a:srgbClr val="FF0000"/>
                </a:solidFill>
              </a:rPr>
              <a:t>Ресусцитација</a:t>
            </a:r>
          </a:p>
          <a:p>
            <a:r>
              <a:rPr lang="sr-Cyrl-CS" dirty="0" smtClean="0"/>
              <a:t>Секундарни преглед</a:t>
            </a:r>
          </a:p>
          <a:p>
            <a:r>
              <a:rPr lang="sr-Cyrl-CS" dirty="0" smtClean="0"/>
              <a:t>Дефинитивно збрињавање</a:t>
            </a:r>
          </a:p>
          <a:p>
            <a:r>
              <a:rPr lang="sr-Cyrl-CS" dirty="0" smtClean="0"/>
              <a:t>Терцијални преглед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00232" y="4786322"/>
            <a:ext cx="5500726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CS" sz="2800" dirty="0" smtClean="0"/>
              <a:t>Тимски, мултидисциплинарни приступ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ATLS</a:t>
            </a:r>
            <a:r>
              <a:rPr lang="sr-Cyrl-CS" dirty="0" smtClean="0"/>
              <a:t> концепт</a:t>
            </a:r>
            <a:endParaRPr lang="th-TH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643050"/>
            <a:ext cx="7391400" cy="4114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ABCDE-</a:t>
            </a:r>
            <a:r>
              <a:rPr lang="sr-Cyrl-CS" dirty="0" smtClean="0"/>
              <a:t>приступ процена/третман</a:t>
            </a:r>
            <a:endParaRPr lang="en-US" dirty="0"/>
          </a:p>
          <a:p>
            <a:r>
              <a:rPr lang="sr-Cyrl-CS" dirty="0" smtClean="0"/>
              <a:t>Прво третирати стање које непосредно угрожава живот</a:t>
            </a:r>
            <a:endParaRPr lang="en-US" dirty="0"/>
          </a:p>
          <a:p>
            <a:r>
              <a:rPr lang="sr-Cyrl-CS" dirty="0" smtClean="0"/>
              <a:t>Дефинитивна дијагноза није одмах важна</a:t>
            </a:r>
            <a:endParaRPr lang="en-US" dirty="0"/>
          </a:p>
          <a:p>
            <a:r>
              <a:rPr lang="sr-Cyrl-CS" dirty="0" smtClean="0"/>
              <a:t>Време је најважнији фактор</a:t>
            </a:r>
            <a:endParaRPr lang="en-US" dirty="0"/>
          </a:p>
          <a:p>
            <a:r>
              <a:rPr lang="sr-Cyrl-CS" dirty="0" smtClean="0"/>
              <a:t> не наносити даљу штету</a:t>
            </a:r>
            <a:r>
              <a:rPr lang="sr-Latn-CS" dirty="0" smtClean="0"/>
              <a:t>, </a:t>
            </a:r>
            <a:r>
              <a:rPr lang="sr-Cyrl-CS" dirty="0" smtClean="0"/>
              <a:t>спречити секундарна оштећења</a:t>
            </a:r>
            <a:endParaRPr lang="th-TH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dirty="0" smtClean="0"/>
              <a:t>Примарни преглед и ресусцитација (реанимација) тешко повређеног пацијента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 anchor="ctr"/>
          <a:lstStyle/>
          <a:p>
            <a:r>
              <a:rPr lang="sr-Cyrl-CS" i="1" dirty="0" smtClean="0"/>
              <a:t>циљеви:</a:t>
            </a:r>
          </a:p>
          <a:p>
            <a:pPr>
              <a:buNone/>
            </a:pPr>
            <a:r>
              <a:rPr lang="sr-Cyrl-CS" dirty="0" smtClean="0"/>
              <a:t>    идентификовати и третирати стања која непосредно угрожавају живот повређеног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57158" y="1000108"/>
          <a:ext cx="8429684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643306" y="357166"/>
            <a:ext cx="1168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sz="3600" b="1" dirty="0" smtClean="0"/>
              <a:t>АТЛС</a:t>
            </a:r>
            <a:endParaRPr lang="sr-Cyrl-CS" sz="3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1229</TotalTime>
  <Words>1606</Words>
  <Application>Microsoft Office PowerPoint</Application>
  <PresentationFormat>On-screen Show (4:3)</PresentationFormat>
  <Paragraphs>286</Paragraphs>
  <Slides>51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Иницијални преглед и збрињавање тешко повређеног пацијента</vt:lpstr>
      <vt:lpstr>Увод</vt:lpstr>
      <vt:lpstr>Када повређени умиру</vt:lpstr>
      <vt:lpstr>Како смањити морталитет и морбидитет</vt:lpstr>
      <vt:lpstr>Златан сат</vt:lpstr>
      <vt:lpstr>Збрињавање тешко повређеног према ATLS протоколу</vt:lpstr>
      <vt:lpstr>ATLS концепт</vt:lpstr>
      <vt:lpstr>Примарни преглед и ресусцитација (реанимација) тешко повређеног пацијента</vt:lpstr>
      <vt:lpstr>Slide 9</vt:lpstr>
      <vt:lpstr>Примарни преглед и ресусцитација (реанимација) 5-10 мин </vt:lpstr>
      <vt:lpstr>Airway + имобилизација вратне кичме</vt:lpstr>
      <vt:lpstr>Узроци опструкције дисајног пута</vt:lpstr>
      <vt:lpstr>Основне технике отварања дисајног пута</vt:lpstr>
      <vt:lpstr>Основна помоћна средства за обезбеђење дисајног пута</vt:lpstr>
      <vt:lpstr>Напредне (више) мере обезбеђењадисајног пута</vt:lpstr>
      <vt:lpstr>Rapid Sequence Intubation (RSI) Zlatan standard za obezbeđenje disajnog puta traumatizovanog </vt:lpstr>
      <vt:lpstr>RSI</vt:lpstr>
      <vt:lpstr>Прехоспитална интубација</vt:lpstr>
      <vt:lpstr>Slide 19</vt:lpstr>
      <vt:lpstr>Супраглотична средства</vt:lpstr>
      <vt:lpstr>Хируршко успостављање дисајног пута</vt:lpstr>
      <vt:lpstr>Дисање - Breathing</vt:lpstr>
      <vt:lpstr>Дисање                       -процена</vt:lpstr>
      <vt:lpstr>Дисање Breathing- процена</vt:lpstr>
      <vt:lpstr>Дисање (вентилација/оксигенација) Breathing -третман</vt:lpstr>
      <vt:lpstr>Тензиони пнеумоторакс примарни преглед/третман</vt:lpstr>
      <vt:lpstr>хемоторакс</vt:lpstr>
      <vt:lpstr>Slide 28</vt:lpstr>
      <vt:lpstr>Slide 29</vt:lpstr>
      <vt:lpstr>Breathing - Дг замке</vt:lpstr>
      <vt:lpstr>Cirkulacija/контола крварења- процена(кр волумен&amp;cardiac output)</vt:lpstr>
      <vt:lpstr>Cirkulacija/контрола крварења</vt:lpstr>
      <vt:lpstr>Cirkulacija- третман</vt:lpstr>
      <vt:lpstr>    </vt:lpstr>
      <vt:lpstr>Cirkulacija- третман</vt:lpstr>
      <vt:lpstr>Cirkulacija/контрола крварења- третман</vt:lpstr>
      <vt:lpstr>Cirkulacija/контрола крварења</vt:lpstr>
      <vt:lpstr>Cirkulacija/контрола крварења- третман</vt:lpstr>
      <vt:lpstr>Cirkulacija/контрола крварења- третман</vt:lpstr>
      <vt:lpstr>Cirkulacija/контрола крварења- третман</vt:lpstr>
      <vt:lpstr>Slide 41</vt:lpstr>
      <vt:lpstr> Cirkulacija  Дг замке</vt:lpstr>
      <vt:lpstr>Disability Disfunkcija CNS</vt:lpstr>
      <vt:lpstr>Disfunkcija CNS</vt:lpstr>
      <vt:lpstr>Disfunkcija CNS</vt:lpstr>
      <vt:lpstr>Disfunkcija CNS</vt:lpstr>
      <vt:lpstr>Exposure</vt:lpstr>
      <vt:lpstr>Аналгезија</vt:lpstr>
      <vt:lpstr>Додатак примарном прегледу и ресусцитацији</vt:lpstr>
      <vt:lpstr>Преживљавње након срчаног застоја узрокованог тешком траумом је мање од 1% </vt:lpstr>
      <vt:lpstr>закључак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Принципи кардиопулмоналне и церебралне реанимације</dc:title>
  <dc:creator>User</dc:creator>
  <cp:lastModifiedBy>User</cp:lastModifiedBy>
  <cp:revision>131</cp:revision>
  <dcterms:created xsi:type="dcterms:W3CDTF">2010-08-26T16:01:36Z</dcterms:created>
  <dcterms:modified xsi:type="dcterms:W3CDTF">2011-09-13T18:04:19Z</dcterms:modified>
</cp:coreProperties>
</file>